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46"/>
  </p:notesMasterIdLst>
  <p:handoutMasterIdLst>
    <p:handoutMasterId r:id="rId47"/>
  </p:handoutMasterIdLst>
  <p:sldIdLst>
    <p:sldId id="265" r:id="rId2"/>
    <p:sldId id="324" r:id="rId3"/>
    <p:sldId id="325" r:id="rId4"/>
    <p:sldId id="284" r:id="rId5"/>
    <p:sldId id="337" r:id="rId6"/>
    <p:sldId id="338" r:id="rId7"/>
    <p:sldId id="339" r:id="rId8"/>
    <p:sldId id="340" r:id="rId9"/>
    <p:sldId id="335" r:id="rId10"/>
    <p:sldId id="336" r:id="rId11"/>
    <p:sldId id="322" r:id="rId12"/>
    <p:sldId id="326" r:id="rId13"/>
    <p:sldId id="327" r:id="rId14"/>
    <p:sldId id="328" r:id="rId15"/>
    <p:sldId id="316" r:id="rId16"/>
    <p:sldId id="315" r:id="rId17"/>
    <p:sldId id="329" r:id="rId18"/>
    <p:sldId id="330" r:id="rId19"/>
    <p:sldId id="331" r:id="rId20"/>
    <p:sldId id="332" r:id="rId21"/>
    <p:sldId id="333" r:id="rId22"/>
    <p:sldId id="334" r:id="rId23"/>
    <p:sldId id="364" r:id="rId24"/>
    <p:sldId id="341" r:id="rId25"/>
    <p:sldId id="354" r:id="rId26"/>
    <p:sldId id="342" r:id="rId27"/>
    <p:sldId id="345" r:id="rId28"/>
    <p:sldId id="346" r:id="rId29"/>
    <p:sldId id="347" r:id="rId30"/>
    <p:sldId id="348" r:id="rId31"/>
    <p:sldId id="349" r:id="rId32"/>
    <p:sldId id="350" r:id="rId33"/>
    <p:sldId id="351" r:id="rId34"/>
    <p:sldId id="352" r:id="rId35"/>
    <p:sldId id="353" r:id="rId36"/>
    <p:sldId id="355" r:id="rId37"/>
    <p:sldId id="356" r:id="rId38"/>
    <p:sldId id="357" r:id="rId39"/>
    <p:sldId id="358" r:id="rId40"/>
    <p:sldId id="359" r:id="rId41"/>
    <p:sldId id="360" r:id="rId42"/>
    <p:sldId id="361" r:id="rId43"/>
    <p:sldId id="362" r:id="rId44"/>
    <p:sldId id="263"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72" autoAdjust="0"/>
  </p:normalViewPr>
  <p:slideViewPr>
    <p:cSldViewPr snapToGrid="0" snapToObjects="1" showGuides="1">
      <p:cViewPr varScale="1">
        <p:scale>
          <a:sx n="82" d="100"/>
          <a:sy n="82" d="100"/>
        </p:scale>
        <p:origin x="840" y="40"/>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9/19/2023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9/19/2023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sldNum="0" hd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71600" y="2648039"/>
            <a:ext cx="6400800" cy="704850"/>
          </a:xfrm>
        </p:spPr>
        <p:txBody>
          <a:bodyPr>
            <a:noAutofit/>
          </a:bodyPr>
          <a:lstStyle/>
          <a:p>
            <a:pPr algn="ctr"/>
            <a:r>
              <a:rPr lang="ru-RU" sz="3600" dirty="0">
                <a:solidFill>
                  <a:schemeClr val="bg1"/>
                </a:solidFill>
              </a:rPr>
              <a:t>Лекция 2. </a:t>
            </a:r>
            <a:br>
              <a:rPr lang="ru-RU" sz="3600" dirty="0">
                <a:solidFill>
                  <a:schemeClr val="bg1"/>
                </a:solidFill>
              </a:rPr>
            </a:br>
            <a:r>
              <a:rPr lang="ru-RU" sz="3600" dirty="0">
                <a:solidFill>
                  <a:schemeClr val="bg1"/>
                </a:solidFill>
              </a:rPr>
              <a:t>Бизнес-модели в секторе ИКТ</a:t>
            </a:r>
            <a:endParaRPr lang="en-US" sz="3600" dirty="0">
              <a:solidFill>
                <a:schemeClr val="bg1"/>
              </a:solidFill>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Тенденции развития сектора ИКТ</a:t>
            </a:r>
          </a:p>
        </p:txBody>
      </p:sp>
      <p:sp>
        <p:nvSpPr>
          <p:cNvPr id="3" name="Объект 2">
            <a:extLst>
              <a:ext uri="{FF2B5EF4-FFF2-40B4-BE49-F238E27FC236}">
                <a16:creationId xmlns:a16="http://schemas.microsoft.com/office/drawing/2014/main" id="{7BFEF9A1-78B4-FD4E-6902-56D70310F47D}"/>
              </a:ext>
            </a:extLst>
          </p:cNvPr>
          <p:cNvSpPr>
            <a:spLocks noGrp="1"/>
          </p:cNvSpPr>
          <p:nvPr>
            <p:ph sz="half" idx="1"/>
          </p:nvPr>
        </p:nvSpPr>
        <p:spPr>
          <a:xfrm>
            <a:off x="457199" y="1130969"/>
            <a:ext cx="7591927" cy="3528118"/>
          </a:xfrm>
        </p:spPr>
        <p:txBody>
          <a:bodyPr>
            <a:normAutofit/>
          </a:bodyPr>
          <a:lstStyle/>
          <a:p>
            <a:pPr marL="285750" indent="-285750">
              <a:buFont typeface="Arial" panose="020B0604020202020204" pitchFamily="34" charset="0"/>
              <a:buChar char="•"/>
            </a:pPr>
            <a:r>
              <a:rPr lang="ru-RU" dirty="0"/>
              <a:t>В производстве ИКТ-товаров в IV кв. удалось частично нивелировать негативные тенденции первых девяти месяцев и минимизировать годовой спад (-6.9%) благодаря наращиванию импортозамещающих производств и налаживанию поставок комплектующих. </a:t>
            </a:r>
          </a:p>
          <a:p>
            <a:pPr marL="285750" indent="-285750">
              <a:buFont typeface="Arial" panose="020B0604020202020204" pitchFamily="34" charset="0"/>
              <a:buChar char="•"/>
            </a:pPr>
            <a:r>
              <a:rPr lang="ru-RU" dirty="0"/>
              <a:t>Численность работников в секторе ИКТ в 2022 г. выросла по сравнению с 2021 г. на 4.2%, или на 54.0 тыс. человек, ее доля в общей численности занятых составила 3.1%, что на 0.1 п. п. выше уровня предыдущего года. Ключевую роль в этом сыграла ИТ-отрасль (включая прочие ИТ-услуги). </a:t>
            </a:r>
          </a:p>
          <a:p>
            <a:pPr marL="285750" indent="-285750">
              <a:buFont typeface="Arial" panose="020B0604020202020204" pitchFamily="34" charset="0"/>
              <a:buChar char="•"/>
            </a:pPr>
            <a:r>
              <a:rPr lang="ru-RU" dirty="0"/>
              <a:t>Объемы инвестиций в основной капитал сектора ИКТ после спада в течение трех первых кварталов 2022 г. (-5% к тому же периоду 2021 г.) в IV кв. выросли более чем на четверть (+27.7%), что позволило завершить год с положительным результатом (+10.9%). Основной рост инвестиций также пришелся на ИТ-отрасль.</a:t>
            </a:r>
            <a:endParaRPr lang="ru-RU" sz="1400" b="0" i="0" dirty="0">
              <a:solidFill>
                <a:srgbClr val="2C2D2E"/>
              </a:solidFill>
              <a:effectLst/>
              <a:latin typeface="Golos Text" panose="020B0503020202020204"/>
            </a:endParaRPr>
          </a:p>
        </p:txBody>
      </p:sp>
    </p:spTree>
    <p:extLst>
      <p:ext uri="{BB962C8B-B14F-4D97-AF65-F5344CB8AC3E}">
        <p14:creationId xmlns:p14="http://schemas.microsoft.com/office/powerpoint/2010/main" val="3244341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0683ECEF-C126-4F4F-2B77-7FC63C7D7FF0}"/>
              </a:ext>
            </a:extLst>
          </p:cNvPr>
          <p:cNvSpPr>
            <a:spLocks noGrp="1"/>
          </p:cNvSpPr>
          <p:nvPr>
            <p:ph type="title"/>
          </p:nvPr>
        </p:nvSpPr>
        <p:spPr/>
        <p:txBody>
          <a:bodyPr>
            <a:normAutofit fontScale="90000"/>
          </a:bodyPr>
          <a:lstStyle/>
          <a:p>
            <a:r>
              <a:rPr lang="ru-RU" dirty="0"/>
              <a:t>Размер рынка ИКТ и его динамика</a:t>
            </a:r>
          </a:p>
        </p:txBody>
      </p:sp>
      <p:pic>
        <p:nvPicPr>
          <p:cNvPr id="8" name="Рисунок 7">
            <a:extLst>
              <a:ext uri="{FF2B5EF4-FFF2-40B4-BE49-F238E27FC236}">
                <a16:creationId xmlns:a16="http://schemas.microsoft.com/office/drawing/2014/main" id="{5B3B1BE8-9220-7B7C-D4B0-FA6288AAA0F5}"/>
              </a:ext>
            </a:extLst>
          </p:cNvPr>
          <p:cNvPicPr>
            <a:picLocks noChangeAspect="1"/>
          </p:cNvPicPr>
          <p:nvPr/>
        </p:nvPicPr>
        <p:blipFill>
          <a:blip r:embed="rId2"/>
          <a:stretch>
            <a:fillRect/>
          </a:stretch>
        </p:blipFill>
        <p:spPr>
          <a:xfrm>
            <a:off x="192974" y="990963"/>
            <a:ext cx="4192285" cy="2979458"/>
          </a:xfrm>
          <a:prstGeom prst="rect">
            <a:avLst/>
          </a:prstGeom>
        </p:spPr>
      </p:pic>
      <p:pic>
        <p:nvPicPr>
          <p:cNvPr id="10" name="Рисунок 9">
            <a:extLst>
              <a:ext uri="{FF2B5EF4-FFF2-40B4-BE49-F238E27FC236}">
                <a16:creationId xmlns:a16="http://schemas.microsoft.com/office/drawing/2014/main" id="{4CC10475-B634-01BE-517C-29EC30F751F5}"/>
              </a:ext>
            </a:extLst>
          </p:cNvPr>
          <p:cNvPicPr>
            <a:picLocks noChangeAspect="1"/>
          </p:cNvPicPr>
          <p:nvPr/>
        </p:nvPicPr>
        <p:blipFill rotWithShape="1">
          <a:blip r:embed="rId3"/>
          <a:srcRect b="6054"/>
          <a:stretch/>
        </p:blipFill>
        <p:spPr>
          <a:xfrm>
            <a:off x="4758741" y="1413301"/>
            <a:ext cx="4084470" cy="3437361"/>
          </a:xfrm>
          <a:prstGeom prst="rect">
            <a:avLst/>
          </a:prstGeom>
        </p:spPr>
      </p:pic>
    </p:spTree>
    <p:extLst>
      <p:ext uri="{BB962C8B-B14F-4D97-AF65-F5344CB8AC3E}">
        <p14:creationId xmlns:p14="http://schemas.microsoft.com/office/powerpoint/2010/main" val="1043540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75BB7E-5242-607C-D973-5C88E2FAB347}"/>
              </a:ext>
            </a:extLst>
          </p:cNvPr>
          <p:cNvSpPr>
            <a:spLocks noGrp="1"/>
          </p:cNvSpPr>
          <p:nvPr>
            <p:ph type="body" sz="quarter" idx="11"/>
          </p:nvPr>
        </p:nvSpPr>
        <p:spPr/>
        <p:txBody>
          <a:bodyPr>
            <a:normAutofit fontScale="92500"/>
          </a:bodyPr>
          <a:lstStyle/>
          <a:p>
            <a:r>
              <a:rPr lang="ru-RU" sz="2400" dirty="0"/>
              <a:t>На сегодняшний день совокупный объем мирового рынка ИТ превышает </a:t>
            </a:r>
            <a:r>
              <a:rPr lang="ru-RU" sz="2400" i="1" dirty="0"/>
              <a:t>два триллиона долларов </a:t>
            </a:r>
            <a:r>
              <a:rPr lang="ru-RU" sz="2400" dirty="0"/>
              <a:t>США.</a:t>
            </a:r>
          </a:p>
          <a:p>
            <a:endParaRPr lang="ru-RU" sz="2400" dirty="0"/>
          </a:p>
        </p:txBody>
      </p:sp>
      <p:sp>
        <p:nvSpPr>
          <p:cNvPr id="3" name="Текст 2">
            <a:extLst>
              <a:ext uri="{FF2B5EF4-FFF2-40B4-BE49-F238E27FC236}">
                <a16:creationId xmlns:a16="http://schemas.microsoft.com/office/drawing/2014/main" id="{7E922D73-8950-E8DA-530F-B7973DB0ECBD}"/>
              </a:ext>
            </a:extLst>
          </p:cNvPr>
          <p:cNvSpPr>
            <a:spLocks noGrp="1"/>
          </p:cNvSpPr>
          <p:nvPr>
            <p:ph type="body" sz="quarter" idx="12"/>
          </p:nvPr>
        </p:nvSpPr>
        <p:spPr/>
        <p:txBody>
          <a:bodyPr>
            <a:normAutofit/>
          </a:bodyPr>
          <a:lstStyle/>
          <a:p>
            <a:r>
              <a:rPr lang="ru-RU" sz="2400" dirty="0"/>
              <a:t>Наиболее крупным сегментом рынка по объему расходов является </a:t>
            </a:r>
            <a:r>
              <a:rPr lang="ru-RU" sz="2400" i="1" dirty="0"/>
              <a:t>оборудование.</a:t>
            </a:r>
            <a:r>
              <a:rPr lang="ru-RU" sz="2400" dirty="0"/>
              <a:t> </a:t>
            </a:r>
          </a:p>
          <a:p>
            <a:endParaRPr lang="ru-RU" sz="2400" dirty="0"/>
          </a:p>
        </p:txBody>
      </p:sp>
      <p:sp>
        <p:nvSpPr>
          <p:cNvPr id="4" name="Текст 3">
            <a:extLst>
              <a:ext uri="{FF2B5EF4-FFF2-40B4-BE49-F238E27FC236}">
                <a16:creationId xmlns:a16="http://schemas.microsoft.com/office/drawing/2014/main" id="{422F25C4-7663-582D-5776-E7C30E76E2A7}"/>
              </a:ext>
            </a:extLst>
          </p:cNvPr>
          <p:cNvSpPr>
            <a:spLocks noGrp="1"/>
          </p:cNvSpPr>
          <p:nvPr>
            <p:ph type="body" sz="quarter" idx="13"/>
          </p:nvPr>
        </p:nvSpPr>
        <p:spPr/>
        <p:txBody>
          <a:bodyPr/>
          <a:lstStyle/>
          <a:p>
            <a:r>
              <a:rPr lang="ru-RU" sz="2400" dirty="0"/>
              <a:t>ИТ-аутсорсинг, то есть передача сторонним организациям функций по поддержке и обслуживанию ИТ-инфраструктуры, является одним из перспективных направлений на данном рынке.</a:t>
            </a:r>
          </a:p>
          <a:p>
            <a:endParaRPr lang="ru-RU" dirty="0"/>
          </a:p>
        </p:txBody>
      </p:sp>
    </p:spTree>
    <p:extLst>
      <p:ext uri="{BB962C8B-B14F-4D97-AF65-F5344CB8AC3E}">
        <p14:creationId xmlns:p14="http://schemas.microsoft.com/office/powerpoint/2010/main" val="568716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75BB7E-5242-607C-D973-5C88E2FAB347}"/>
              </a:ext>
            </a:extLst>
          </p:cNvPr>
          <p:cNvSpPr>
            <a:spLocks noGrp="1"/>
          </p:cNvSpPr>
          <p:nvPr>
            <p:ph type="body" sz="quarter" idx="11"/>
          </p:nvPr>
        </p:nvSpPr>
        <p:spPr/>
        <p:txBody>
          <a:bodyPr>
            <a:normAutofit fontScale="55000" lnSpcReduction="20000"/>
          </a:bodyPr>
          <a:lstStyle/>
          <a:p>
            <a:pPr algn="just"/>
            <a:r>
              <a:rPr lang="ru-RU" sz="4000" dirty="0"/>
              <a:t>Наиболее динамичным сегментом мирового рынка ИТ является ПО, ежегодный рост которого в последние несколько лет превышал </a:t>
            </a:r>
            <a:r>
              <a:rPr lang="ru-RU" sz="4000" b="1" dirty="0"/>
              <a:t>6%</a:t>
            </a:r>
            <a:r>
              <a:rPr lang="ru-RU" sz="4000" dirty="0"/>
              <a:t>. </a:t>
            </a:r>
          </a:p>
        </p:txBody>
      </p:sp>
      <p:sp>
        <p:nvSpPr>
          <p:cNvPr id="3" name="Текст 2">
            <a:extLst>
              <a:ext uri="{FF2B5EF4-FFF2-40B4-BE49-F238E27FC236}">
                <a16:creationId xmlns:a16="http://schemas.microsoft.com/office/drawing/2014/main" id="{7E922D73-8950-E8DA-530F-B7973DB0ECBD}"/>
              </a:ext>
            </a:extLst>
          </p:cNvPr>
          <p:cNvSpPr>
            <a:spLocks noGrp="1"/>
          </p:cNvSpPr>
          <p:nvPr>
            <p:ph type="body" sz="quarter" idx="12"/>
          </p:nvPr>
        </p:nvSpPr>
        <p:spPr/>
        <p:txBody>
          <a:bodyPr>
            <a:normAutofit fontScale="47500" lnSpcReduction="20000"/>
          </a:bodyPr>
          <a:lstStyle/>
          <a:p>
            <a:pPr algn="just"/>
            <a:r>
              <a:rPr lang="ru-RU" sz="4000" dirty="0"/>
              <a:t>Свыше половины совокупного объема сегмента формируют различные категории приложений, остальное приходится на системное ПО и средства разработки. </a:t>
            </a:r>
          </a:p>
        </p:txBody>
      </p:sp>
      <p:sp>
        <p:nvSpPr>
          <p:cNvPr id="4" name="Текст 3">
            <a:extLst>
              <a:ext uri="{FF2B5EF4-FFF2-40B4-BE49-F238E27FC236}">
                <a16:creationId xmlns:a16="http://schemas.microsoft.com/office/drawing/2014/main" id="{422F25C4-7663-582D-5776-E7C30E76E2A7}"/>
              </a:ext>
            </a:extLst>
          </p:cNvPr>
          <p:cNvSpPr>
            <a:spLocks noGrp="1"/>
          </p:cNvSpPr>
          <p:nvPr>
            <p:ph type="body" sz="quarter" idx="13"/>
          </p:nvPr>
        </p:nvSpPr>
        <p:spPr>
          <a:xfrm>
            <a:off x="4789714" y="1059322"/>
            <a:ext cx="3897084" cy="3686849"/>
          </a:xfrm>
        </p:spPr>
        <p:txBody>
          <a:bodyPr>
            <a:normAutofit fontScale="62500" lnSpcReduction="20000"/>
          </a:bodyPr>
          <a:lstStyle/>
          <a:p>
            <a:pPr algn="just"/>
            <a:r>
              <a:rPr lang="ru-RU" sz="4000" dirty="0"/>
              <a:t>Быстрее всего развивается категория приложений для организации совместной работы, в особенности, решений для внутрифирменных социальных сетей и совместного доступа к файлам: ежегодно их объем увеличивается более чем на 20%. </a:t>
            </a:r>
          </a:p>
        </p:txBody>
      </p:sp>
    </p:spTree>
    <p:extLst>
      <p:ext uri="{BB962C8B-B14F-4D97-AF65-F5344CB8AC3E}">
        <p14:creationId xmlns:p14="http://schemas.microsoft.com/office/powerpoint/2010/main" val="70093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75BB7E-5242-607C-D973-5C88E2FAB347}"/>
              </a:ext>
            </a:extLst>
          </p:cNvPr>
          <p:cNvSpPr>
            <a:spLocks noGrp="1"/>
          </p:cNvSpPr>
          <p:nvPr>
            <p:ph type="body" sz="quarter" idx="11"/>
          </p:nvPr>
        </p:nvSpPr>
        <p:spPr/>
        <p:txBody>
          <a:bodyPr>
            <a:normAutofit fontScale="32500" lnSpcReduction="20000"/>
          </a:bodyPr>
          <a:lstStyle/>
          <a:p>
            <a:pPr algn="just"/>
            <a:r>
              <a:rPr lang="ru-RU" sz="6000" dirty="0"/>
              <a:t>Также динамично развивается категория решений для управления базами данных и аналитики с ежегодным ростом более 8%. </a:t>
            </a:r>
          </a:p>
        </p:txBody>
      </p:sp>
      <p:sp>
        <p:nvSpPr>
          <p:cNvPr id="3" name="Текст 2">
            <a:extLst>
              <a:ext uri="{FF2B5EF4-FFF2-40B4-BE49-F238E27FC236}">
                <a16:creationId xmlns:a16="http://schemas.microsoft.com/office/drawing/2014/main" id="{7E922D73-8950-E8DA-530F-B7973DB0ECBD}"/>
              </a:ext>
            </a:extLst>
          </p:cNvPr>
          <p:cNvSpPr>
            <a:spLocks noGrp="1"/>
          </p:cNvSpPr>
          <p:nvPr>
            <p:ph type="body" sz="quarter" idx="12"/>
          </p:nvPr>
        </p:nvSpPr>
        <p:spPr/>
        <p:txBody>
          <a:bodyPr>
            <a:normAutofit fontScale="32500" lnSpcReduction="20000"/>
          </a:bodyPr>
          <a:lstStyle/>
          <a:p>
            <a:pPr algn="just"/>
            <a:r>
              <a:rPr lang="ru-RU" sz="6000" dirty="0"/>
              <a:t>Неизменно высокий спрос сохраняется на решения для управления ресурсами предприятия и отношениями с клиентами, а также решения для обеспечения безопасности.</a:t>
            </a:r>
          </a:p>
        </p:txBody>
      </p:sp>
      <p:sp>
        <p:nvSpPr>
          <p:cNvPr id="4" name="Текст 3">
            <a:extLst>
              <a:ext uri="{FF2B5EF4-FFF2-40B4-BE49-F238E27FC236}">
                <a16:creationId xmlns:a16="http://schemas.microsoft.com/office/drawing/2014/main" id="{422F25C4-7663-582D-5776-E7C30E76E2A7}"/>
              </a:ext>
            </a:extLst>
          </p:cNvPr>
          <p:cNvSpPr>
            <a:spLocks noGrp="1"/>
          </p:cNvSpPr>
          <p:nvPr>
            <p:ph type="body" sz="quarter" idx="13"/>
          </p:nvPr>
        </p:nvSpPr>
        <p:spPr>
          <a:xfrm>
            <a:off x="4789714" y="1059322"/>
            <a:ext cx="3897084" cy="3686849"/>
          </a:xfrm>
        </p:spPr>
        <p:txBody>
          <a:bodyPr>
            <a:normAutofit fontScale="40000" lnSpcReduction="20000"/>
          </a:bodyPr>
          <a:lstStyle/>
          <a:p>
            <a:pPr algn="just"/>
            <a:r>
              <a:rPr lang="ru-RU" sz="6000" dirty="0"/>
              <a:t>Среди стратегических направлений развития ИТ особое место занимают </a:t>
            </a:r>
            <a:r>
              <a:rPr lang="ru-RU" sz="6000" i="1" dirty="0"/>
              <a:t>облачные технологии, аналитика больших объемов данных, интеграция мобильных устройств и технологий социальных сетей в корпоративную среду.</a:t>
            </a:r>
            <a:r>
              <a:rPr lang="ru-RU" sz="6000" dirty="0"/>
              <a:t> </a:t>
            </a:r>
          </a:p>
        </p:txBody>
      </p:sp>
    </p:spTree>
    <p:extLst>
      <p:ext uri="{BB962C8B-B14F-4D97-AF65-F5344CB8AC3E}">
        <p14:creationId xmlns:p14="http://schemas.microsoft.com/office/powerpoint/2010/main" val="126034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A915A35-EC87-76A1-7F8F-9378EFC6B75C}"/>
              </a:ext>
            </a:extLst>
          </p:cNvPr>
          <p:cNvSpPr>
            <a:spLocks noGrp="1"/>
          </p:cNvSpPr>
          <p:nvPr>
            <p:ph type="title"/>
          </p:nvPr>
        </p:nvSpPr>
        <p:spPr/>
        <p:txBody>
          <a:bodyPr>
            <a:normAutofit fontScale="90000"/>
          </a:bodyPr>
          <a:lstStyle/>
          <a:p>
            <a:r>
              <a:rPr lang="ru-RU" dirty="0"/>
              <a:t>Этапы развития ИТ-отрасли</a:t>
            </a:r>
          </a:p>
        </p:txBody>
      </p:sp>
      <p:sp>
        <p:nvSpPr>
          <p:cNvPr id="4" name="Текст 3">
            <a:extLst>
              <a:ext uri="{FF2B5EF4-FFF2-40B4-BE49-F238E27FC236}">
                <a16:creationId xmlns:a16="http://schemas.microsoft.com/office/drawing/2014/main" id="{3CF7CD16-D4EE-5D1A-67C6-8FC838F9763D}"/>
              </a:ext>
            </a:extLst>
          </p:cNvPr>
          <p:cNvSpPr>
            <a:spLocks noGrp="1"/>
          </p:cNvSpPr>
          <p:nvPr>
            <p:ph type="body" sz="quarter" idx="11"/>
          </p:nvPr>
        </p:nvSpPr>
        <p:spPr>
          <a:xfrm>
            <a:off x="5279572" y="1411694"/>
            <a:ext cx="3479417" cy="3425371"/>
          </a:xfrm>
        </p:spPr>
        <p:txBody>
          <a:bodyPr>
            <a:normAutofit fontScale="92500" lnSpcReduction="10000"/>
          </a:bodyPr>
          <a:lstStyle/>
          <a:p>
            <a:pPr algn="just"/>
            <a:r>
              <a:rPr lang="ru-RU" dirty="0"/>
              <a:t>Первая платформа построена на базе мейнфреймов (большие вычислительные машины 80-х годов, безвозвратно ушедшими в прошлое на многих российских предприятиях, внедривших для решения своих задач сети персональных компьютеров) и терминалов, на которых работали тысячи приложений и пользователей. </a:t>
            </a:r>
          </a:p>
          <a:p>
            <a:pPr algn="just"/>
            <a:endParaRPr lang="ru-RU" dirty="0"/>
          </a:p>
          <a:p>
            <a:pPr algn="just"/>
            <a:r>
              <a:rPr lang="ru-RU" dirty="0"/>
              <a:t>В основе Второй платформы лежат традиционные персональные компьютеры, Интернет, клиент-серверная архитектура и сотни тысяч приложений. </a:t>
            </a:r>
          </a:p>
          <a:p>
            <a:pPr algn="just"/>
            <a:endParaRPr lang="ru-RU" dirty="0"/>
          </a:p>
          <a:p>
            <a:pPr algn="just"/>
            <a:r>
              <a:rPr lang="ru-RU" dirty="0"/>
              <a:t>Третья платформа характеризуется стремительно растущим количеством постоянно подключенных к Интернету мобильных устройств в сочетании с широким использованием социальных сетей и развитой облачной инфраструктуры, применяемой для решения комплексных аналитических задач. Приложения, контент и услуги, построенные на базе технологий Третьей платформы, доступны миллиардам пользователей.</a:t>
            </a:r>
          </a:p>
          <a:p>
            <a:endParaRPr lang="ru-RU" dirty="0"/>
          </a:p>
        </p:txBody>
      </p:sp>
      <p:pic>
        <p:nvPicPr>
          <p:cNvPr id="8" name="Рисунок 7">
            <a:extLst>
              <a:ext uri="{FF2B5EF4-FFF2-40B4-BE49-F238E27FC236}">
                <a16:creationId xmlns:a16="http://schemas.microsoft.com/office/drawing/2014/main" id="{78877502-FE62-A950-B003-AAE34C00B9FE}"/>
              </a:ext>
            </a:extLst>
          </p:cNvPr>
          <p:cNvPicPr>
            <a:picLocks noGrp="1" noChangeAspect="1"/>
          </p:cNvPicPr>
          <p:nvPr>
            <p:ph type="pic" sz="quarter" idx="10"/>
          </p:nvPr>
        </p:nvPicPr>
        <p:blipFill rotWithShape="1">
          <a:blip r:embed="rId2"/>
          <a:srcRect t="12959" b="2786"/>
          <a:stretch/>
        </p:blipFill>
        <p:spPr>
          <a:xfrm>
            <a:off x="106062" y="974558"/>
            <a:ext cx="5173510" cy="4168942"/>
          </a:xfrm>
          <a:prstGeom prst="roundRect">
            <a:avLst>
              <a:gd name="adj" fmla="val 0"/>
            </a:avLst>
          </a:prstGeom>
        </p:spPr>
      </p:pic>
    </p:spTree>
    <p:extLst>
      <p:ext uri="{BB962C8B-B14F-4D97-AF65-F5344CB8AC3E}">
        <p14:creationId xmlns:p14="http://schemas.microsoft.com/office/powerpoint/2010/main" val="383328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a:extLst>
              <a:ext uri="{FF2B5EF4-FFF2-40B4-BE49-F238E27FC236}">
                <a16:creationId xmlns:a16="http://schemas.microsoft.com/office/drawing/2014/main" id="{C9A927D3-D22C-72D3-9160-2A7238153B0D}"/>
              </a:ext>
            </a:extLst>
          </p:cNvPr>
          <p:cNvSpPr>
            <a:spLocks noGrp="1"/>
          </p:cNvSpPr>
          <p:nvPr>
            <p:ph type="body" sz="quarter" idx="11"/>
          </p:nvPr>
        </p:nvSpPr>
        <p:spPr>
          <a:xfrm>
            <a:off x="3982455" y="943208"/>
            <a:ext cx="4646288" cy="3875536"/>
          </a:xfrm>
        </p:spPr>
        <p:txBody>
          <a:bodyPr/>
          <a:lstStyle/>
          <a:p>
            <a:r>
              <a:rPr lang="ru-RU" dirty="0"/>
              <a:t>К</a:t>
            </a:r>
            <a:r>
              <a:rPr lang="ru-RU" sz="1400" dirty="0"/>
              <a:t>онцепция Третьей платформы основывается на четырех элементах: </a:t>
            </a:r>
            <a:r>
              <a:rPr lang="ru-RU" sz="1400" u="sng" dirty="0"/>
              <a:t>больших данных, мобильных устройствах, облачных сервисах и социальных технологиях</a:t>
            </a:r>
          </a:p>
          <a:p>
            <a:endParaRPr lang="ru-RU" dirty="0"/>
          </a:p>
          <a:p>
            <a:pPr marL="0" indent="0">
              <a:buNone/>
            </a:pPr>
            <a:r>
              <a:rPr lang="ru-RU" dirty="0"/>
              <a:t>Технология больших данных имеет три отличительных признака: скорость, вариативность и объем. </a:t>
            </a:r>
          </a:p>
          <a:p>
            <a:pPr marL="285750" indent="-285750">
              <a:buFont typeface="Arial" panose="020B0604020202020204" pitchFamily="34" charset="0"/>
              <a:buChar char="•"/>
            </a:pPr>
            <a:r>
              <a:rPr lang="ru-RU" dirty="0"/>
              <a:t>Объем выражается в том, что анализируются огромные массивы данных в десятки терабайт. </a:t>
            </a:r>
          </a:p>
          <a:p>
            <a:pPr marL="285750" indent="-285750">
              <a:buFont typeface="Arial" panose="020B0604020202020204" pitchFamily="34" charset="0"/>
              <a:buChar char="•"/>
            </a:pPr>
            <a:r>
              <a:rPr lang="ru-RU" dirty="0"/>
              <a:t>Скорость говорит о том, что захват и обработка данных производится в режиме близком к реальному времени, или о том, что в организации накопление данных идет с высокой скоростью. </a:t>
            </a:r>
          </a:p>
          <a:p>
            <a:pPr marL="285750" indent="-285750">
              <a:buFont typeface="Arial" panose="020B0604020202020204" pitchFamily="34" charset="0"/>
              <a:buChar char="•"/>
            </a:pPr>
            <a:r>
              <a:rPr lang="ru-RU" dirty="0"/>
              <a:t>Вариативность говорит о том, что данные собираются из одного или нескольких источников в разных форматах.</a:t>
            </a:r>
          </a:p>
        </p:txBody>
      </p:sp>
      <p:pic>
        <p:nvPicPr>
          <p:cNvPr id="12" name="Рисунок 11">
            <a:extLst>
              <a:ext uri="{FF2B5EF4-FFF2-40B4-BE49-F238E27FC236}">
                <a16:creationId xmlns:a16="http://schemas.microsoft.com/office/drawing/2014/main" id="{65D91DF4-43EC-0535-B7D2-C29ED6A741F6}"/>
              </a:ext>
            </a:extLst>
          </p:cNvPr>
          <p:cNvPicPr>
            <a:picLocks noChangeAspect="1"/>
          </p:cNvPicPr>
          <p:nvPr/>
        </p:nvPicPr>
        <p:blipFill>
          <a:blip r:embed="rId2"/>
          <a:stretch>
            <a:fillRect/>
          </a:stretch>
        </p:blipFill>
        <p:spPr>
          <a:xfrm>
            <a:off x="389941" y="1171000"/>
            <a:ext cx="3592514" cy="2937841"/>
          </a:xfrm>
          <a:prstGeom prst="rect">
            <a:avLst/>
          </a:prstGeom>
        </p:spPr>
      </p:pic>
    </p:spTree>
    <p:extLst>
      <p:ext uri="{BB962C8B-B14F-4D97-AF65-F5344CB8AC3E}">
        <p14:creationId xmlns:p14="http://schemas.microsoft.com/office/powerpoint/2010/main" val="316039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a:extLst>
              <a:ext uri="{FF2B5EF4-FFF2-40B4-BE49-F238E27FC236}">
                <a16:creationId xmlns:a16="http://schemas.microsoft.com/office/drawing/2014/main" id="{C9A927D3-D22C-72D3-9160-2A7238153B0D}"/>
              </a:ext>
            </a:extLst>
          </p:cNvPr>
          <p:cNvSpPr>
            <a:spLocks noGrp="1"/>
          </p:cNvSpPr>
          <p:nvPr>
            <p:ph type="body" sz="quarter" idx="11"/>
          </p:nvPr>
        </p:nvSpPr>
        <p:spPr>
          <a:xfrm>
            <a:off x="4162934" y="1165108"/>
            <a:ext cx="4928014" cy="3875536"/>
          </a:xfrm>
        </p:spPr>
        <p:txBody>
          <a:bodyPr/>
          <a:lstStyle/>
          <a:p>
            <a:r>
              <a:rPr lang="ru-RU" dirty="0"/>
              <a:t>К</a:t>
            </a:r>
            <a:r>
              <a:rPr lang="ru-RU" sz="1400" dirty="0"/>
              <a:t>онцепция Третьей платформы основывается на четырех элементах: </a:t>
            </a:r>
            <a:r>
              <a:rPr lang="ru-RU" sz="1400" u="sng" dirty="0"/>
              <a:t>больших данных, мобильных устройствах, облачных сервисах и социальных технологиях</a:t>
            </a:r>
          </a:p>
          <a:p>
            <a:endParaRPr lang="ru-RU" dirty="0"/>
          </a:p>
          <a:p>
            <a:pPr marL="0" indent="0">
              <a:buNone/>
            </a:pPr>
            <a:r>
              <a:rPr lang="ru-RU" dirty="0"/>
              <a:t>Технология больших данных имеет три отличительных признака: скорость, вариативность и объем. </a:t>
            </a:r>
          </a:p>
          <a:p>
            <a:pPr marL="285750" indent="-285750">
              <a:buFont typeface="Arial" panose="020B0604020202020204" pitchFamily="34" charset="0"/>
              <a:buChar char="•"/>
            </a:pPr>
            <a:r>
              <a:rPr lang="ru-RU" dirty="0"/>
              <a:t>Объем выражается в том, что анализируются огромные массивы данных в десятки терабайт. </a:t>
            </a:r>
          </a:p>
          <a:p>
            <a:pPr marL="285750" indent="-285750">
              <a:buFont typeface="Arial" panose="020B0604020202020204" pitchFamily="34" charset="0"/>
              <a:buChar char="•"/>
            </a:pPr>
            <a:r>
              <a:rPr lang="ru-RU" dirty="0"/>
              <a:t>Скорость говорит о том, что захват и обработка данных производится в режиме близком к реальному времени, или о том, что в организации накопление данных идет с высокой скоростью. </a:t>
            </a:r>
          </a:p>
          <a:p>
            <a:pPr marL="285750" indent="-285750">
              <a:buFont typeface="Arial" panose="020B0604020202020204" pitchFamily="34" charset="0"/>
              <a:buChar char="•"/>
            </a:pPr>
            <a:r>
              <a:rPr lang="ru-RU" dirty="0"/>
              <a:t>Вариативность говорит о том, что данные собираются из одного или нескольких источников в разных форматах.</a:t>
            </a:r>
          </a:p>
        </p:txBody>
      </p:sp>
      <p:pic>
        <p:nvPicPr>
          <p:cNvPr id="12" name="Рисунок 11">
            <a:extLst>
              <a:ext uri="{FF2B5EF4-FFF2-40B4-BE49-F238E27FC236}">
                <a16:creationId xmlns:a16="http://schemas.microsoft.com/office/drawing/2014/main" id="{65D91DF4-43EC-0535-B7D2-C29ED6A741F6}"/>
              </a:ext>
            </a:extLst>
          </p:cNvPr>
          <p:cNvPicPr>
            <a:picLocks noChangeAspect="1"/>
          </p:cNvPicPr>
          <p:nvPr/>
        </p:nvPicPr>
        <p:blipFill>
          <a:blip r:embed="rId2"/>
          <a:stretch>
            <a:fillRect/>
          </a:stretch>
        </p:blipFill>
        <p:spPr>
          <a:xfrm>
            <a:off x="233531" y="376916"/>
            <a:ext cx="3592514" cy="2937841"/>
          </a:xfrm>
          <a:prstGeom prst="rect">
            <a:avLst/>
          </a:prstGeom>
        </p:spPr>
      </p:pic>
      <p:pic>
        <p:nvPicPr>
          <p:cNvPr id="2" name="Рисунок 1">
            <a:extLst>
              <a:ext uri="{FF2B5EF4-FFF2-40B4-BE49-F238E27FC236}">
                <a16:creationId xmlns:a16="http://schemas.microsoft.com/office/drawing/2014/main" id="{323C6182-4573-98C9-C8DC-DBA6C5CBF77E}"/>
              </a:ext>
            </a:extLst>
          </p:cNvPr>
          <p:cNvPicPr>
            <a:picLocks noChangeAspect="1"/>
          </p:cNvPicPr>
          <p:nvPr/>
        </p:nvPicPr>
        <p:blipFill>
          <a:blip r:embed="rId3"/>
          <a:stretch>
            <a:fillRect/>
          </a:stretch>
        </p:blipFill>
        <p:spPr>
          <a:xfrm>
            <a:off x="468025" y="2983832"/>
            <a:ext cx="3358020" cy="2159668"/>
          </a:xfrm>
          <a:prstGeom prst="rect">
            <a:avLst/>
          </a:prstGeom>
        </p:spPr>
      </p:pic>
    </p:spTree>
    <p:extLst>
      <p:ext uri="{BB962C8B-B14F-4D97-AF65-F5344CB8AC3E}">
        <p14:creationId xmlns:p14="http://schemas.microsoft.com/office/powerpoint/2010/main" val="2997412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75BB7E-5242-607C-D973-5C88E2FAB347}"/>
              </a:ext>
            </a:extLst>
          </p:cNvPr>
          <p:cNvSpPr>
            <a:spLocks noGrp="1"/>
          </p:cNvSpPr>
          <p:nvPr>
            <p:ph type="body" sz="quarter" idx="11"/>
          </p:nvPr>
        </p:nvSpPr>
        <p:spPr/>
        <p:txBody>
          <a:bodyPr>
            <a:normAutofit fontScale="92500"/>
          </a:bodyPr>
          <a:lstStyle/>
          <a:p>
            <a:pPr algn="just"/>
            <a:r>
              <a:rPr lang="ru-RU" sz="1800" dirty="0"/>
              <a:t>Информационные технологии вносят огромный вклад в повышение эффективности большинства бизнес-процессов и поэтому воспринимаются </a:t>
            </a:r>
            <a:r>
              <a:rPr lang="ru-RU" sz="1800" u="sng" dirty="0"/>
              <a:t>важнейшим источником конкурентного преимущества компании на рынке. </a:t>
            </a:r>
          </a:p>
        </p:txBody>
      </p:sp>
      <p:sp>
        <p:nvSpPr>
          <p:cNvPr id="3" name="Текст 2">
            <a:extLst>
              <a:ext uri="{FF2B5EF4-FFF2-40B4-BE49-F238E27FC236}">
                <a16:creationId xmlns:a16="http://schemas.microsoft.com/office/drawing/2014/main" id="{7E922D73-8950-E8DA-530F-B7973DB0ECBD}"/>
              </a:ext>
            </a:extLst>
          </p:cNvPr>
          <p:cNvSpPr>
            <a:spLocks noGrp="1"/>
          </p:cNvSpPr>
          <p:nvPr>
            <p:ph type="body" sz="quarter" idx="12"/>
          </p:nvPr>
        </p:nvSpPr>
        <p:spPr/>
        <p:txBody>
          <a:bodyPr>
            <a:normAutofit fontScale="92500"/>
          </a:bodyPr>
          <a:lstStyle/>
          <a:p>
            <a:pPr algn="just"/>
            <a:r>
              <a:rPr lang="ru-RU" sz="2000" dirty="0"/>
              <a:t>Ключевую роль в сокращении затрат для предприятий будут играть технологии - </a:t>
            </a:r>
            <a:r>
              <a:rPr lang="ru-RU" sz="2000" i="1" dirty="0"/>
              <a:t>виртуализации, конвергентные системы и облачные вычисления</a:t>
            </a:r>
            <a:r>
              <a:rPr lang="ru-RU" sz="2000" dirty="0"/>
              <a:t>.</a:t>
            </a:r>
          </a:p>
        </p:txBody>
      </p:sp>
      <p:sp>
        <p:nvSpPr>
          <p:cNvPr id="4" name="Текст 3">
            <a:extLst>
              <a:ext uri="{FF2B5EF4-FFF2-40B4-BE49-F238E27FC236}">
                <a16:creationId xmlns:a16="http://schemas.microsoft.com/office/drawing/2014/main" id="{422F25C4-7663-582D-5776-E7C30E76E2A7}"/>
              </a:ext>
            </a:extLst>
          </p:cNvPr>
          <p:cNvSpPr>
            <a:spLocks noGrp="1"/>
          </p:cNvSpPr>
          <p:nvPr>
            <p:ph type="body" sz="quarter" idx="13"/>
          </p:nvPr>
        </p:nvSpPr>
        <p:spPr/>
        <p:txBody>
          <a:bodyPr>
            <a:normAutofit fontScale="47500" lnSpcReduction="20000"/>
          </a:bodyPr>
          <a:lstStyle/>
          <a:p>
            <a:pPr algn="just"/>
            <a:r>
              <a:rPr lang="ru-RU" sz="4000" dirty="0"/>
              <a:t>На протяжении последних 5 лет технологический сектор входит в число мировых лидеров по количеству первичных размещений акций на бирже. Причины для выхода на IPO компании преследуют самые разные: от приобретения активов и привлечения средств на развитие до повышения гибкости компании и ее узнаваемости. При этом в качестве места для размещения большинство технологических компаний выбирают США.</a:t>
            </a:r>
          </a:p>
        </p:txBody>
      </p:sp>
    </p:spTree>
    <p:extLst>
      <p:ext uri="{BB962C8B-B14F-4D97-AF65-F5344CB8AC3E}">
        <p14:creationId xmlns:p14="http://schemas.microsoft.com/office/powerpoint/2010/main" val="102318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FC5C4C4F-1EE0-F27D-B742-9A8163877449}"/>
              </a:ext>
            </a:extLst>
          </p:cNvPr>
          <p:cNvSpPr>
            <a:spLocks noGrp="1"/>
          </p:cNvSpPr>
          <p:nvPr>
            <p:ph type="title"/>
          </p:nvPr>
        </p:nvSpPr>
        <p:spPr/>
        <p:txBody>
          <a:bodyPr>
            <a:noAutofit/>
          </a:bodyPr>
          <a:lstStyle/>
          <a:p>
            <a:r>
              <a:rPr lang="ru-RU" sz="1400" dirty="0"/>
              <a:t>Десять наиболее успешных IPO технологических компаний за последние пять лет в зависимости от объема привлеченного капитала.</a:t>
            </a:r>
          </a:p>
        </p:txBody>
      </p:sp>
      <p:pic>
        <p:nvPicPr>
          <p:cNvPr id="6" name="Рисунок 5">
            <a:extLst>
              <a:ext uri="{FF2B5EF4-FFF2-40B4-BE49-F238E27FC236}">
                <a16:creationId xmlns:a16="http://schemas.microsoft.com/office/drawing/2014/main" id="{F9CAABE9-68E6-FF75-61C4-1364A9C30D94}"/>
              </a:ext>
            </a:extLst>
          </p:cNvPr>
          <p:cNvPicPr>
            <a:picLocks noChangeAspect="1"/>
          </p:cNvPicPr>
          <p:nvPr/>
        </p:nvPicPr>
        <p:blipFill>
          <a:blip r:embed="rId2"/>
          <a:stretch>
            <a:fillRect/>
          </a:stretch>
        </p:blipFill>
        <p:spPr>
          <a:xfrm>
            <a:off x="0" y="833719"/>
            <a:ext cx="8999620" cy="40992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7988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2BEA39AC-0C16-00A4-A7D1-16251640B1AD}"/>
              </a:ext>
            </a:extLst>
          </p:cNvPr>
          <p:cNvSpPr>
            <a:spLocks noGrp="1"/>
          </p:cNvSpPr>
          <p:nvPr>
            <p:ph type="body" sz="quarter" idx="11"/>
          </p:nvPr>
        </p:nvSpPr>
        <p:spPr>
          <a:xfrm>
            <a:off x="3556861" y="1207928"/>
            <a:ext cx="4610746" cy="3410856"/>
          </a:xfrm>
        </p:spPr>
        <p:txBody>
          <a:bodyPr>
            <a:normAutofit fontScale="85000" lnSpcReduction="20000"/>
          </a:bodyPr>
          <a:lstStyle/>
          <a:p>
            <a:pPr algn="ctr"/>
            <a:r>
              <a:rPr lang="ru-RU" sz="1900" b="1" u="sng" dirty="0"/>
              <a:t>ОБРАЗОВАНИЕ</a:t>
            </a:r>
          </a:p>
          <a:p>
            <a:pPr marL="285750" indent="-285750">
              <a:buFont typeface="Arial" panose="020B0604020202020204" pitchFamily="34" charset="0"/>
              <a:buChar char="•"/>
            </a:pPr>
            <a:r>
              <a:rPr lang="ru-RU" sz="1400" dirty="0"/>
              <a:t>Бакалавриат - Университет информационных технологий, механики и оптики, Санкт-Петербург, направление: Бизнес-информатика. </a:t>
            </a:r>
          </a:p>
          <a:p>
            <a:pPr marL="285750" indent="-285750">
              <a:buFont typeface="Arial" panose="020B0604020202020204" pitchFamily="34" charset="0"/>
              <a:buChar char="•"/>
            </a:pPr>
            <a:r>
              <a:rPr lang="ru-RU" sz="1400" dirty="0"/>
              <a:t>Магистратура - Университет информационных технологий, механики и оптики, Санкт-Петербург, направление: Региональная экономика</a:t>
            </a:r>
          </a:p>
          <a:p>
            <a:endParaRPr lang="ru-RU" sz="2100" dirty="0"/>
          </a:p>
          <a:p>
            <a:pPr algn="ctr"/>
            <a:r>
              <a:rPr lang="ru-RU" sz="1900" b="1" u="sng" dirty="0"/>
              <a:t>ОПЫТ РАБОТЫ</a:t>
            </a:r>
          </a:p>
          <a:p>
            <a:pPr marL="285750" indent="-285750">
              <a:buFont typeface="Arial" panose="020B0604020202020204" pitchFamily="34" charset="0"/>
              <a:buChar char="•"/>
            </a:pPr>
            <a:r>
              <a:rPr lang="ru-RU" sz="1400" dirty="0"/>
              <a:t>2019-2022г – сотрудник НИУ ВШЭ СПб, департамент менеджмента (Санкт-Петербург)</a:t>
            </a:r>
          </a:p>
          <a:p>
            <a:pPr marL="285750" indent="-285750">
              <a:buFont typeface="Arial" panose="020B0604020202020204" pitchFamily="34" charset="0"/>
              <a:buChar char="•"/>
            </a:pPr>
            <a:r>
              <a:rPr lang="ru-RU" sz="1400" dirty="0"/>
              <a:t>Январь 2022-Октябрь 2022 – аналитик отдела цифрового стратегического развития и партнерства НИУ ВШЭ (Москва)</a:t>
            </a:r>
          </a:p>
          <a:p>
            <a:pPr marL="285750" indent="-285750">
              <a:buFont typeface="Arial" panose="020B0604020202020204" pitchFamily="34" charset="0"/>
              <a:buChar char="•"/>
            </a:pPr>
            <a:r>
              <a:rPr lang="ru-RU" sz="1400" dirty="0"/>
              <a:t>Октябрь 2022 – </a:t>
            </a:r>
            <a:r>
              <a:rPr lang="ru-RU" sz="1400" dirty="0" err="1"/>
              <a:t>н.в</a:t>
            </a:r>
            <a:r>
              <a:rPr lang="ru-RU" sz="1400" dirty="0"/>
              <a:t> – ассистент заведующего кафедрой финансов и учета ВШМ СПбГУ (Санкт-Петербург)</a:t>
            </a:r>
          </a:p>
          <a:p>
            <a:pPr marL="285750" indent="-285750">
              <a:buFont typeface="Arial" panose="020B0604020202020204" pitchFamily="34" charset="0"/>
              <a:buChar char="•"/>
            </a:pPr>
            <a:r>
              <a:rPr lang="ru-RU" sz="1400" dirty="0"/>
              <a:t>Октябрь 2022 – </a:t>
            </a:r>
            <a:r>
              <a:rPr lang="ru-RU" sz="1400" dirty="0" err="1"/>
              <a:t>н.в</a:t>
            </a:r>
            <a:r>
              <a:rPr lang="ru-RU" sz="1400" dirty="0"/>
              <a:t> – приглашенный преподаватель департамента стратегического и международного менеджмента Высшей школы бизнеса НИУ ВШЭ (Москва)</a:t>
            </a:r>
          </a:p>
        </p:txBody>
      </p:sp>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p:txBody>
          <a:bodyPr>
            <a:normAutofit fontScale="90000"/>
          </a:bodyPr>
          <a:lstStyle/>
          <a:p>
            <a:r>
              <a:rPr lang="ru-RU" dirty="0"/>
              <a:t>Обо мне</a:t>
            </a:r>
          </a:p>
        </p:txBody>
      </p:sp>
      <p:pic>
        <p:nvPicPr>
          <p:cNvPr id="2" name="Рисунок 1" descr="Изображение выглядит как внешний, человек, стоит, статуя&#10;&#10;Автоматически созданное описание">
            <a:extLst>
              <a:ext uri="{FF2B5EF4-FFF2-40B4-BE49-F238E27FC236}">
                <a16:creationId xmlns:a16="http://schemas.microsoft.com/office/drawing/2014/main" id="{108FD76E-D466-2112-AECB-AEE2EE4351F1}"/>
              </a:ext>
            </a:extLst>
          </p:cNvPr>
          <p:cNvPicPr>
            <a:picLocks noChangeAspect="1"/>
          </p:cNvPicPr>
          <p:nvPr/>
        </p:nvPicPr>
        <p:blipFill rotWithShape="1">
          <a:blip r:embed="rId2">
            <a:extLst>
              <a:ext uri="{28A0092B-C50C-407E-A947-70E740481C1C}">
                <a14:useLocalDpi xmlns:a14="http://schemas.microsoft.com/office/drawing/2010/main" val="0"/>
              </a:ext>
            </a:extLst>
          </a:blip>
          <a:srcRect l="17376" t="12210" r="2494" b="23375"/>
          <a:stretch/>
        </p:blipFill>
        <p:spPr>
          <a:xfrm>
            <a:off x="542441" y="1433297"/>
            <a:ext cx="2761779" cy="2960117"/>
          </a:xfrm>
          <a:prstGeom prst="roundRect">
            <a:avLst/>
          </a:prstGeom>
        </p:spPr>
      </p:pic>
    </p:spTree>
    <p:extLst>
      <p:ext uri="{BB962C8B-B14F-4D97-AF65-F5344CB8AC3E}">
        <p14:creationId xmlns:p14="http://schemas.microsoft.com/office/powerpoint/2010/main" val="3962654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Пример</a:t>
            </a:r>
          </a:p>
        </p:txBody>
      </p:sp>
      <p:sp>
        <p:nvSpPr>
          <p:cNvPr id="3" name="Объект 2">
            <a:extLst>
              <a:ext uri="{FF2B5EF4-FFF2-40B4-BE49-F238E27FC236}">
                <a16:creationId xmlns:a16="http://schemas.microsoft.com/office/drawing/2014/main" id="{7BFEF9A1-78B4-FD4E-6902-56D70310F47D}"/>
              </a:ext>
            </a:extLst>
          </p:cNvPr>
          <p:cNvSpPr>
            <a:spLocks noGrp="1"/>
          </p:cNvSpPr>
          <p:nvPr>
            <p:ph sz="half" idx="1"/>
          </p:nvPr>
        </p:nvSpPr>
        <p:spPr>
          <a:xfrm>
            <a:off x="457199" y="1130969"/>
            <a:ext cx="7591927" cy="3528118"/>
          </a:xfrm>
        </p:spPr>
        <p:txBody>
          <a:bodyPr>
            <a:normAutofit fontScale="92500" lnSpcReduction="10000"/>
          </a:bodyPr>
          <a:lstStyle/>
          <a:p>
            <a:pPr marL="0" indent="457200" algn="just">
              <a:buNone/>
            </a:pPr>
            <a:r>
              <a:rPr lang="ru-RU" sz="2000" dirty="0"/>
              <a:t>Из российских компаний наиболее успешный выход на биржу осуществили компании «Яндекс» и Mail.ru Group. Первичное публичное размещение «Яндекс» состоялось в мае 2011 года по цене 25 долларов за акцию. В ходе IPO инвесторы приобрели 52,2 млн. акций компании, в результате чего объем размещения составил 1,3 млрд. долларов. IPO «Яндекса» стало крупнейшим для интернет-компаний после Google, который в 2004 году привлек 1,67 млрд. долларов. Mail.ru Group стала одной из первых российских компаний, разместивших свои ценные бумаги на зарубежной торговой площадке. В ноябре 2010 года Mail.ru Group провела IPO на лондонской бирже по цене 27,7 долларов за акцию. В итоге за 17% бумаг компании акционеры Mail.ru Group получили 912 млн. долларов, а стоимость компании была оценена в 5,71 млрд. долларов. </a:t>
            </a:r>
          </a:p>
          <a:p>
            <a:endParaRPr lang="ru-RU" sz="2000" b="0" i="0" dirty="0">
              <a:solidFill>
                <a:srgbClr val="2C2D2E"/>
              </a:solidFill>
              <a:effectLst/>
              <a:latin typeface="Golos Text" panose="020B0503020202020204"/>
            </a:endParaRPr>
          </a:p>
        </p:txBody>
      </p:sp>
    </p:spTree>
    <p:extLst>
      <p:ext uri="{BB962C8B-B14F-4D97-AF65-F5344CB8AC3E}">
        <p14:creationId xmlns:p14="http://schemas.microsoft.com/office/powerpoint/2010/main" val="2701239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Крупнейшие ИТ-бюджеты мира</a:t>
            </a:r>
          </a:p>
        </p:txBody>
      </p:sp>
      <p:pic>
        <p:nvPicPr>
          <p:cNvPr id="6" name="Picture 2" descr="ÐÐ¾Ð¼Ð¿Ð°Ð½Ð¸Ð¸ Ñ Ð½Ð°Ð¸Ð±Ð¾Ð»ÑÑÐ¸Ð¼Ð¸ ÐÐ¢-ÑÐ°ÑÑÐ¾Ð´Ð°Ð¼Ð¸ Ð² 2018 Ð³Ð¾Ð´Ñ, Ð´Ð°Ð½Ð½ÑÐµ IDC">
            <a:extLst>
              <a:ext uri="{FF2B5EF4-FFF2-40B4-BE49-F238E27FC236}">
                <a16:creationId xmlns:a16="http://schemas.microsoft.com/office/drawing/2014/main" id="{82AB88C1-3443-CEB2-75E0-872949C0F3F8}"/>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7679" r="8564"/>
          <a:stretch/>
        </p:blipFill>
        <p:spPr bwMode="auto">
          <a:xfrm>
            <a:off x="625642" y="1039765"/>
            <a:ext cx="6824382"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1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Autofit/>
          </a:bodyPr>
          <a:lstStyle/>
          <a:p>
            <a:r>
              <a:rPr lang="ru-RU" sz="2400" dirty="0"/>
              <a:t>Глобальные доходы от ИКТ с 2016-2022 годы </a:t>
            </a:r>
            <a:br>
              <a:rPr lang="ru-RU" sz="2400" dirty="0"/>
            </a:br>
            <a:r>
              <a:rPr lang="ru-RU" sz="2400" dirty="0"/>
              <a:t>(в миллиардах евро)</a:t>
            </a:r>
          </a:p>
        </p:txBody>
      </p:sp>
      <p:pic>
        <p:nvPicPr>
          <p:cNvPr id="4" name="Рисунок 3">
            <a:extLst>
              <a:ext uri="{FF2B5EF4-FFF2-40B4-BE49-F238E27FC236}">
                <a16:creationId xmlns:a16="http://schemas.microsoft.com/office/drawing/2014/main" id="{C780DF50-BCCE-2EE6-2BF7-A26CAE5C7FA8}"/>
              </a:ext>
            </a:extLst>
          </p:cNvPr>
          <p:cNvPicPr>
            <a:picLocks noChangeAspect="1"/>
          </p:cNvPicPr>
          <p:nvPr/>
        </p:nvPicPr>
        <p:blipFill>
          <a:blip r:embed="rId2"/>
          <a:stretch>
            <a:fillRect/>
          </a:stretch>
        </p:blipFill>
        <p:spPr>
          <a:xfrm>
            <a:off x="545615" y="1082842"/>
            <a:ext cx="7082777" cy="3623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627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71600" y="2648039"/>
            <a:ext cx="6400800" cy="704850"/>
          </a:xfrm>
        </p:spPr>
        <p:txBody>
          <a:bodyPr>
            <a:noAutofit/>
          </a:bodyPr>
          <a:lstStyle/>
          <a:p>
            <a:pPr algn="ctr"/>
            <a:r>
              <a:rPr lang="ru-RU" sz="3600" dirty="0">
                <a:solidFill>
                  <a:schemeClr val="bg1"/>
                </a:solidFill>
              </a:rPr>
              <a:t>Виды бизнес-моделей</a:t>
            </a:r>
            <a:endParaRPr lang="en-US" sz="3600" dirty="0">
              <a:solidFill>
                <a:schemeClr val="bg1"/>
              </a:solidFill>
            </a:endParaRPr>
          </a:p>
        </p:txBody>
      </p:sp>
    </p:spTree>
    <p:extLst>
      <p:ext uri="{BB962C8B-B14F-4D97-AF65-F5344CB8AC3E}">
        <p14:creationId xmlns:p14="http://schemas.microsoft.com/office/powerpoint/2010/main" val="1391779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Что такое бизнес-модель?</a:t>
            </a:r>
          </a:p>
        </p:txBody>
      </p:sp>
      <p:sp>
        <p:nvSpPr>
          <p:cNvPr id="3" name="Объект 2">
            <a:extLst>
              <a:ext uri="{FF2B5EF4-FFF2-40B4-BE49-F238E27FC236}">
                <a16:creationId xmlns:a16="http://schemas.microsoft.com/office/drawing/2014/main" id="{7BFEF9A1-78B4-FD4E-6902-56D70310F47D}"/>
              </a:ext>
            </a:extLst>
          </p:cNvPr>
          <p:cNvSpPr>
            <a:spLocks noGrp="1"/>
          </p:cNvSpPr>
          <p:nvPr>
            <p:ph sz="half" idx="1"/>
          </p:nvPr>
        </p:nvSpPr>
        <p:spPr>
          <a:xfrm>
            <a:off x="457199" y="1130969"/>
            <a:ext cx="7591927" cy="3528118"/>
          </a:xfrm>
        </p:spPr>
        <p:txBody>
          <a:bodyPr>
            <a:normAutofit fontScale="85000" lnSpcReduction="10000"/>
          </a:bodyPr>
          <a:lstStyle/>
          <a:p>
            <a:pPr marL="0" indent="0">
              <a:buNone/>
            </a:pPr>
            <a:r>
              <a:rPr lang="ru-RU" sz="3200" dirty="0"/>
              <a:t>Бизнес-модель – логическое схематическое описание бизнеса, призванное помочь в оценке ключевых факторов успеха компании.</a:t>
            </a:r>
          </a:p>
          <a:p>
            <a:pPr marL="0" indent="0">
              <a:buNone/>
            </a:pPr>
            <a:r>
              <a:rPr lang="ru-RU" sz="3200" dirty="0"/>
              <a:t>Другими словами – это построение бизнеса, который будет представлять собой нечто среднее между представлениями клиента об идеальной компании и теми продуктами, услугами, которые компания может предложить фактически.</a:t>
            </a:r>
          </a:p>
        </p:txBody>
      </p:sp>
    </p:spTree>
    <p:extLst>
      <p:ext uri="{BB962C8B-B14F-4D97-AF65-F5344CB8AC3E}">
        <p14:creationId xmlns:p14="http://schemas.microsoft.com/office/powerpoint/2010/main" val="1370110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Классификация бизнес-моделей</a:t>
            </a:r>
          </a:p>
        </p:txBody>
      </p:sp>
      <p:sp>
        <p:nvSpPr>
          <p:cNvPr id="3" name="Объект 2">
            <a:extLst>
              <a:ext uri="{FF2B5EF4-FFF2-40B4-BE49-F238E27FC236}">
                <a16:creationId xmlns:a16="http://schemas.microsoft.com/office/drawing/2014/main" id="{7BFEF9A1-78B4-FD4E-6902-56D70310F47D}"/>
              </a:ext>
            </a:extLst>
          </p:cNvPr>
          <p:cNvSpPr>
            <a:spLocks noGrp="1"/>
          </p:cNvSpPr>
          <p:nvPr>
            <p:ph sz="half" idx="1"/>
          </p:nvPr>
        </p:nvSpPr>
        <p:spPr>
          <a:xfrm>
            <a:off x="457199" y="1130969"/>
            <a:ext cx="7591927" cy="3528118"/>
          </a:xfrm>
        </p:spPr>
        <p:txBody>
          <a:bodyPr>
            <a:normAutofit/>
          </a:bodyPr>
          <a:lstStyle/>
          <a:p>
            <a:pPr marL="0" indent="0">
              <a:buNone/>
            </a:pPr>
            <a:r>
              <a:rPr lang="ru-RU" sz="3200" dirty="0"/>
              <a:t>В зависимости от направленности развития бизнеса выделяют следующие бизнес-модели:</a:t>
            </a:r>
          </a:p>
          <a:p>
            <a:pPr marL="285750" indent="-285750">
              <a:buFont typeface="Arial" panose="020B0604020202020204" pitchFamily="34" charset="0"/>
              <a:buChar char="•"/>
            </a:pPr>
            <a:r>
              <a:rPr lang="ru-RU" sz="3200" dirty="0"/>
              <a:t>от производства;</a:t>
            </a:r>
          </a:p>
          <a:p>
            <a:pPr marL="285750" indent="-285750">
              <a:buFont typeface="Arial" panose="020B0604020202020204" pitchFamily="34" charset="0"/>
              <a:buChar char="•"/>
            </a:pPr>
            <a:r>
              <a:rPr lang="ru-RU" sz="3200" dirty="0"/>
              <a:t>от клиента.</a:t>
            </a:r>
          </a:p>
          <a:p>
            <a:endParaRPr lang="ru-RU" sz="3200" b="0" i="0" dirty="0">
              <a:solidFill>
                <a:srgbClr val="2C2D2E"/>
              </a:solidFill>
              <a:effectLst/>
              <a:latin typeface="Golos Text" panose="020B0503020202020204"/>
            </a:endParaRPr>
          </a:p>
        </p:txBody>
      </p:sp>
    </p:spTree>
    <p:extLst>
      <p:ext uri="{BB962C8B-B14F-4D97-AF65-F5344CB8AC3E}">
        <p14:creationId xmlns:p14="http://schemas.microsoft.com/office/powerpoint/2010/main" val="956229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957E8-7634-1BD5-A4C5-864A7902A9D0}"/>
              </a:ext>
            </a:extLst>
          </p:cNvPr>
          <p:cNvSpPr>
            <a:spLocks noGrp="1"/>
          </p:cNvSpPr>
          <p:nvPr>
            <p:ph type="title"/>
          </p:nvPr>
        </p:nvSpPr>
        <p:spPr/>
        <p:txBody>
          <a:bodyPr>
            <a:normAutofit fontScale="90000"/>
          </a:bodyPr>
          <a:lstStyle/>
          <a:p>
            <a:r>
              <a:rPr lang="ru-RU" dirty="0"/>
              <a:t>Модель «от производства»</a:t>
            </a:r>
          </a:p>
        </p:txBody>
      </p:sp>
      <p:pic>
        <p:nvPicPr>
          <p:cNvPr id="5" name="Рисунок 4">
            <a:extLst>
              <a:ext uri="{FF2B5EF4-FFF2-40B4-BE49-F238E27FC236}">
                <a16:creationId xmlns:a16="http://schemas.microsoft.com/office/drawing/2014/main" id="{DCB16C56-4E8A-D177-D448-CA9F35258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660" y="2465089"/>
            <a:ext cx="3061505" cy="2299003"/>
          </a:xfrm>
          <a:prstGeom prst="rect">
            <a:avLst/>
          </a:prstGeom>
        </p:spPr>
      </p:pic>
      <p:sp>
        <p:nvSpPr>
          <p:cNvPr id="7" name="TextBox 6">
            <a:extLst>
              <a:ext uri="{FF2B5EF4-FFF2-40B4-BE49-F238E27FC236}">
                <a16:creationId xmlns:a16="http://schemas.microsoft.com/office/drawing/2014/main" id="{88A51B03-3A3A-D3F6-4105-5C66FBF05749}"/>
              </a:ext>
            </a:extLst>
          </p:cNvPr>
          <p:cNvSpPr txBox="1"/>
          <p:nvPr/>
        </p:nvSpPr>
        <p:spPr>
          <a:xfrm>
            <a:off x="782052" y="1439325"/>
            <a:ext cx="7182853" cy="1569660"/>
          </a:xfrm>
          <a:prstGeom prst="rect">
            <a:avLst/>
          </a:prstGeom>
          <a:noFill/>
        </p:spPr>
        <p:txBody>
          <a:bodyPr wrap="square">
            <a:spAutoFit/>
          </a:bodyPr>
          <a:lstStyle/>
          <a:p>
            <a:pPr marL="0" indent="0">
              <a:buNone/>
            </a:pPr>
            <a:r>
              <a:rPr lang="ru-RU" sz="2400" dirty="0"/>
              <a:t>Предполагает производство продук­та или услуги, а потом поиск путей для его сбыта. </a:t>
            </a:r>
          </a:p>
          <a:p>
            <a:pPr marL="0" indent="0">
              <a:buNone/>
            </a:pPr>
            <a:endParaRPr lang="ru-RU" sz="2400" dirty="0"/>
          </a:p>
          <a:p>
            <a:pPr marL="0" indent="0">
              <a:buNone/>
            </a:pPr>
            <a:r>
              <a:rPr lang="ru-RU" sz="2400" dirty="0"/>
              <a:t>Пример: </a:t>
            </a:r>
          </a:p>
        </p:txBody>
      </p:sp>
    </p:spTree>
    <p:extLst>
      <p:ext uri="{BB962C8B-B14F-4D97-AF65-F5344CB8AC3E}">
        <p14:creationId xmlns:p14="http://schemas.microsoft.com/office/powerpoint/2010/main" val="4131796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957E8-7634-1BD5-A4C5-864A7902A9D0}"/>
              </a:ext>
            </a:extLst>
          </p:cNvPr>
          <p:cNvSpPr>
            <a:spLocks noGrp="1"/>
          </p:cNvSpPr>
          <p:nvPr>
            <p:ph type="title"/>
          </p:nvPr>
        </p:nvSpPr>
        <p:spPr/>
        <p:txBody>
          <a:bodyPr>
            <a:normAutofit fontScale="90000"/>
          </a:bodyPr>
          <a:lstStyle/>
          <a:p>
            <a:r>
              <a:rPr lang="ru-RU" dirty="0"/>
              <a:t>Модель «от клиента»</a:t>
            </a:r>
          </a:p>
        </p:txBody>
      </p:sp>
      <p:sp>
        <p:nvSpPr>
          <p:cNvPr id="7" name="TextBox 6">
            <a:extLst>
              <a:ext uri="{FF2B5EF4-FFF2-40B4-BE49-F238E27FC236}">
                <a16:creationId xmlns:a16="http://schemas.microsoft.com/office/drawing/2014/main" id="{88A51B03-3A3A-D3F6-4105-5C66FBF05749}"/>
              </a:ext>
            </a:extLst>
          </p:cNvPr>
          <p:cNvSpPr txBox="1"/>
          <p:nvPr/>
        </p:nvSpPr>
        <p:spPr>
          <a:xfrm>
            <a:off x="782052" y="1439325"/>
            <a:ext cx="7182853" cy="1569660"/>
          </a:xfrm>
          <a:prstGeom prst="rect">
            <a:avLst/>
          </a:prstGeom>
          <a:noFill/>
        </p:spPr>
        <p:txBody>
          <a:bodyPr wrap="square">
            <a:spAutoFit/>
          </a:bodyPr>
          <a:lstStyle/>
          <a:p>
            <a:pPr marL="0" indent="0">
              <a:buNone/>
            </a:pPr>
            <a:r>
              <a:rPr lang="ru-RU" sz="2400" dirty="0"/>
              <a:t>Товар или услуга произво­дится по запросу потребителя в соответствии с его пожеланиями.</a:t>
            </a:r>
          </a:p>
          <a:p>
            <a:pPr marL="0" indent="0">
              <a:buNone/>
            </a:pPr>
            <a:endParaRPr lang="ru-RU" sz="2400" dirty="0"/>
          </a:p>
          <a:p>
            <a:pPr marL="0" indent="0">
              <a:buNone/>
            </a:pPr>
            <a:r>
              <a:rPr lang="ru-RU" sz="2400" dirty="0"/>
              <a:t>Пример:</a:t>
            </a:r>
          </a:p>
        </p:txBody>
      </p:sp>
      <p:pic>
        <p:nvPicPr>
          <p:cNvPr id="3" name="Рисунок 2">
            <a:extLst>
              <a:ext uri="{FF2B5EF4-FFF2-40B4-BE49-F238E27FC236}">
                <a16:creationId xmlns:a16="http://schemas.microsoft.com/office/drawing/2014/main" id="{3E0AFDD8-5F17-7B24-33E1-1016455C1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288" y="2488452"/>
            <a:ext cx="3861048" cy="2252278"/>
          </a:xfrm>
          <a:prstGeom prst="rect">
            <a:avLst/>
          </a:prstGeom>
        </p:spPr>
      </p:pic>
    </p:spTree>
    <p:extLst>
      <p:ext uri="{BB962C8B-B14F-4D97-AF65-F5344CB8AC3E}">
        <p14:creationId xmlns:p14="http://schemas.microsoft.com/office/powerpoint/2010/main" val="3106726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957E8-7634-1BD5-A4C5-864A7902A9D0}"/>
              </a:ext>
            </a:extLst>
          </p:cNvPr>
          <p:cNvSpPr>
            <a:spLocks noGrp="1"/>
          </p:cNvSpPr>
          <p:nvPr>
            <p:ph type="title"/>
          </p:nvPr>
        </p:nvSpPr>
        <p:spPr/>
        <p:txBody>
          <a:bodyPr>
            <a:normAutofit fontScale="90000"/>
          </a:bodyPr>
          <a:lstStyle/>
          <a:p>
            <a:r>
              <a:rPr lang="ru-RU" dirty="0"/>
              <a:t>Сервисная бизнес-модель</a:t>
            </a:r>
          </a:p>
        </p:txBody>
      </p:sp>
      <p:sp>
        <p:nvSpPr>
          <p:cNvPr id="7" name="TextBox 6">
            <a:extLst>
              <a:ext uri="{FF2B5EF4-FFF2-40B4-BE49-F238E27FC236}">
                <a16:creationId xmlns:a16="http://schemas.microsoft.com/office/drawing/2014/main" id="{88A51B03-3A3A-D3F6-4105-5C66FBF05749}"/>
              </a:ext>
            </a:extLst>
          </p:cNvPr>
          <p:cNvSpPr txBox="1"/>
          <p:nvPr/>
        </p:nvSpPr>
        <p:spPr>
          <a:xfrm>
            <a:off x="782052" y="1439325"/>
            <a:ext cx="7182853" cy="1631216"/>
          </a:xfrm>
          <a:prstGeom prst="rect">
            <a:avLst/>
          </a:prstGeom>
          <a:noFill/>
        </p:spPr>
        <p:txBody>
          <a:bodyPr wrap="square">
            <a:spAutoFit/>
          </a:bodyPr>
          <a:lstStyle/>
          <a:p>
            <a:r>
              <a:rPr lang="ru-RU" sz="2000" dirty="0"/>
              <a:t>Заключается в том, что при покупке какой-либо услуги или продукта составляется сервисный контракт, который обязывает фирму производителя обслуживать данную покупку.</a:t>
            </a:r>
          </a:p>
          <a:p>
            <a:endParaRPr lang="ru-RU" sz="2000" dirty="0"/>
          </a:p>
          <a:p>
            <a:r>
              <a:rPr lang="ru-RU" sz="2000" dirty="0"/>
              <a:t>Пример:</a:t>
            </a:r>
          </a:p>
        </p:txBody>
      </p:sp>
      <p:pic>
        <p:nvPicPr>
          <p:cNvPr id="4" name="Picture 2">
            <a:extLst>
              <a:ext uri="{FF2B5EF4-FFF2-40B4-BE49-F238E27FC236}">
                <a16:creationId xmlns:a16="http://schemas.microsoft.com/office/drawing/2014/main" id="{75C32DF7-93F0-9FB6-ED7C-245E3B20AB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22" t="10119" r="80099" b="77058"/>
          <a:stretch/>
        </p:blipFill>
        <p:spPr bwMode="auto">
          <a:xfrm>
            <a:off x="3719767" y="3070541"/>
            <a:ext cx="2152382" cy="111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934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957E8-7634-1BD5-A4C5-864A7902A9D0}"/>
              </a:ext>
            </a:extLst>
          </p:cNvPr>
          <p:cNvSpPr>
            <a:spLocks noGrp="1"/>
          </p:cNvSpPr>
          <p:nvPr>
            <p:ph type="title"/>
          </p:nvPr>
        </p:nvSpPr>
        <p:spPr/>
        <p:txBody>
          <a:bodyPr>
            <a:normAutofit fontScale="90000"/>
          </a:bodyPr>
          <a:lstStyle/>
          <a:p>
            <a:r>
              <a:rPr lang="ru-RU" dirty="0"/>
              <a:t>Модель «</a:t>
            </a:r>
            <a:r>
              <a:rPr lang="en-US" dirty="0">
                <a:latin typeface="Cambria" pitchFamily="18" charset="0"/>
                <a:ea typeface="Cambria" pitchFamily="18" charset="0"/>
              </a:rPr>
              <a:t>Freemium</a:t>
            </a:r>
            <a:r>
              <a:rPr lang="ru-RU" dirty="0">
                <a:latin typeface="Cambria" pitchFamily="18" charset="0"/>
                <a:ea typeface="Cambria" pitchFamily="18" charset="0"/>
              </a:rPr>
              <a:t>»</a:t>
            </a:r>
            <a:endParaRPr lang="ru-RU" dirty="0"/>
          </a:p>
        </p:txBody>
      </p:sp>
      <p:sp>
        <p:nvSpPr>
          <p:cNvPr id="7" name="TextBox 6">
            <a:extLst>
              <a:ext uri="{FF2B5EF4-FFF2-40B4-BE49-F238E27FC236}">
                <a16:creationId xmlns:a16="http://schemas.microsoft.com/office/drawing/2014/main" id="{88A51B03-3A3A-D3F6-4105-5C66FBF05749}"/>
              </a:ext>
            </a:extLst>
          </p:cNvPr>
          <p:cNvSpPr txBox="1"/>
          <p:nvPr/>
        </p:nvSpPr>
        <p:spPr>
          <a:xfrm>
            <a:off x="782052" y="1439325"/>
            <a:ext cx="7182853" cy="1938992"/>
          </a:xfrm>
          <a:prstGeom prst="rect">
            <a:avLst/>
          </a:prstGeom>
          <a:noFill/>
        </p:spPr>
        <p:txBody>
          <a:bodyPr wrap="square">
            <a:spAutoFit/>
          </a:bodyPr>
          <a:lstStyle/>
          <a:p>
            <a:r>
              <a:rPr lang="ru-RU" sz="2000" dirty="0"/>
              <a:t>Как видно из названия, шаблон состоит из двух частей: Free – бесплатно и Premium – премиальный. Базовая часть продукта предоставляется бесплатно, а расширенный и более ценная версия за деньги. Ключевым показателем данного шаблона служит конверсия перехода из бесплатной версии к платной.</a:t>
            </a:r>
          </a:p>
          <a:p>
            <a:r>
              <a:rPr lang="ru-RU" sz="2000" dirty="0"/>
              <a:t>Пример:</a:t>
            </a:r>
          </a:p>
        </p:txBody>
      </p:sp>
      <p:pic>
        <p:nvPicPr>
          <p:cNvPr id="3" name="Рисунок 2">
            <a:extLst>
              <a:ext uri="{FF2B5EF4-FFF2-40B4-BE49-F238E27FC236}">
                <a16:creationId xmlns:a16="http://schemas.microsoft.com/office/drawing/2014/main" id="{C261EFCA-D005-3B5E-3509-BB0BBCC54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391" y="3353981"/>
            <a:ext cx="2484276" cy="1259883"/>
          </a:xfrm>
          <a:prstGeom prst="rect">
            <a:avLst/>
          </a:prstGeom>
        </p:spPr>
      </p:pic>
    </p:spTree>
    <p:extLst>
      <p:ext uri="{BB962C8B-B14F-4D97-AF65-F5344CB8AC3E}">
        <p14:creationId xmlns:p14="http://schemas.microsoft.com/office/powerpoint/2010/main" val="89768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E230D846-4FAD-A5EE-1D50-7BA7B2A4A207}"/>
              </a:ext>
            </a:extLst>
          </p:cNvPr>
          <p:cNvPicPr>
            <a:picLocks noGrp="1" noChangeAspect="1"/>
          </p:cNvPicPr>
          <p:nvPr>
            <p:ph type="pic" sz="quarter" idx="10"/>
          </p:nvPr>
        </p:nvPicPr>
        <p:blipFill>
          <a:blip r:embed="rId2"/>
          <a:srcRect t="676" b="676"/>
          <a:stretch>
            <a:fillRect/>
          </a:stretch>
        </p:blipFill>
        <p:spPr>
          <a:xfrm>
            <a:off x="457200" y="936853"/>
            <a:ext cx="4608513" cy="3177948"/>
          </a:xfrm>
        </p:spPr>
      </p:pic>
      <p:sp>
        <p:nvSpPr>
          <p:cNvPr id="2" name="Заголовок 1">
            <a:extLst>
              <a:ext uri="{FF2B5EF4-FFF2-40B4-BE49-F238E27FC236}">
                <a16:creationId xmlns:a16="http://schemas.microsoft.com/office/drawing/2014/main" id="{5B469534-90B7-5774-2306-1A9DD2D6F28F}"/>
              </a:ext>
            </a:extLst>
          </p:cNvPr>
          <p:cNvSpPr>
            <a:spLocks noGrp="1"/>
          </p:cNvSpPr>
          <p:nvPr>
            <p:ph type="title"/>
          </p:nvPr>
        </p:nvSpPr>
        <p:spPr/>
        <p:txBody>
          <a:bodyPr>
            <a:noAutofit/>
          </a:bodyPr>
          <a:lstStyle/>
          <a:p>
            <a:r>
              <a:rPr lang="ru-RU" sz="2200" dirty="0"/>
              <a:t>Информационно-коммуникационные технологии</a:t>
            </a:r>
          </a:p>
        </p:txBody>
      </p:sp>
      <p:sp>
        <p:nvSpPr>
          <p:cNvPr id="4" name="Текст 3">
            <a:extLst>
              <a:ext uri="{FF2B5EF4-FFF2-40B4-BE49-F238E27FC236}">
                <a16:creationId xmlns:a16="http://schemas.microsoft.com/office/drawing/2014/main" id="{7E95D14C-0749-B366-DF60-831456AD6EED}"/>
              </a:ext>
            </a:extLst>
          </p:cNvPr>
          <p:cNvSpPr>
            <a:spLocks noGrp="1"/>
          </p:cNvSpPr>
          <p:nvPr>
            <p:ph type="body" sz="quarter" idx="11"/>
          </p:nvPr>
        </p:nvSpPr>
        <p:spPr>
          <a:xfrm>
            <a:off x="5354053" y="1451678"/>
            <a:ext cx="3465094" cy="3691822"/>
          </a:xfrm>
        </p:spPr>
        <p:txBody>
          <a:bodyPr>
            <a:normAutofit fontScale="92500" lnSpcReduction="10000"/>
          </a:bodyPr>
          <a:lstStyle/>
          <a:p>
            <a:r>
              <a:rPr lang="ru-RU" sz="1800" dirty="0"/>
              <a:t>	На сегодняшний день не существует единого, универсального определения ИКТ, этот термин как общепринятый означает, что </a:t>
            </a:r>
            <a:r>
              <a:rPr lang="ru-RU" sz="1800" b="1" i="1" dirty="0"/>
              <a:t>все</a:t>
            </a:r>
            <a:r>
              <a:rPr lang="ru-RU" sz="1800" i="1" dirty="0"/>
              <a:t> </a:t>
            </a:r>
            <a:r>
              <a:rPr lang="ru-RU" sz="1800" b="1" i="1" dirty="0"/>
              <a:t>устройства, сетевые компоненты , приложения и системы, которые в совокупности позволяют людям и организациям (то есть предприятиям, некоммерческим организациям, правительствам и криминальным предприятиям) взаимодействовать в цифровой мир.</a:t>
            </a:r>
          </a:p>
        </p:txBody>
      </p:sp>
      <p:sp>
        <p:nvSpPr>
          <p:cNvPr id="8" name="TextBox 7">
            <a:extLst>
              <a:ext uri="{FF2B5EF4-FFF2-40B4-BE49-F238E27FC236}">
                <a16:creationId xmlns:a16="http://schemas.microsoft.com/office/drawing/2014/main" id="{92CBA41E-8D36-9C55-F6F5-AA02E6184688}"/>
              </a:ext>
            </a:extLst>
          </p:cNvPr>
          <p:cNvSpPr txBox="1"/>
          <p:nvPr/>
        </p:nvSpPr>
        <p:spPr>
          <a:xfrm>
            <a:off x="204747" y="4345088"/>
            <a:ext cx="5005136" cy="646331"/>
          </a:xfrm>
          <a:prstGeom prst="rect">
            <a:avLst/>
          </a:prstGeom>
          <a:noFill/>
        </p:spPr>
        <p:txBody>
          <a:bodyPr wrap="square">
            <a:spAutoFit/>
          </a:bodyPr>
          <a:lstStyle/>
          <a:p>
            <a:pPr algn="just"/>
            <a:r>
              <a:rPr lang="ru-RU" dirty="0">
                <a:highlight>
                  <a:srgbClr val="C0C0C0"/>
                </a:highlight>
              </a:rPr>
              <a:t>Инфокоммуникационный рынок </a:t>
            </a:r>
            <a:r>
              <a:rPr lang="ru-RU" b="1" i="1" dirty="0">
                <a:highlight>
                  <a:srgbClr val="C0C0C0"/>
                </a:highlight>
              </a:rPr>
              <a:t>отражает объем доходов </a:t>
            </a:r>
            <a:r>
              <a:rPr lang="ru-RU" dirty="0">
                <a:highlight>
                  <a:srgbClr val="C0C0C0"/>
                </a:highlight>
              </a:rPr>
              <a:t>в секторах ИТ и телекома.</a:t>
            </a:r>
            <a:endParaRPr lang="ru-RU" b="1" i="1" dirty="0">
              <a:highlight>
                <a:srgbClr val="C0C0C0"/>
              </a:highlight>
            </a:endParaRPr>
          </a:p>
        </p:txBody>
      </p:sp>
    </p:spTree>
    <p:extLst>
      <p:ext uri="{BB962C8B-B14F-4D97-AF65-F5344CB8AC3E}">
        <p14:creationId xmlns:p14="http://schemas.microsoft.com/office/powerpoint/2010/main" val="3998376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957E8-7634-1BD5-A4C5-864A7902A9D0}"/>
              </a:ext>
            </a:extLst>
          </p:cNvPr>
          <p:cNvSpPr>
            <a:spLocks noGrp="1"/>
          </p:cNvSpPr>
          <p:nvPr>
            <p:ph type="title"/>
          </p:nvPr>
        </p:nvSpPr>
        <p:spPr/>
        <p:txBody>
          <a:bodyPr>
            <a:normAutofit fontScale="90000"/>
          </a:bodyPr>
          <a:lstStyle/>
          <a:p>
            <a:r>
              <a:rPr lang="ru-RU" dirty="0"/>
              <a:t>Модель «аренда вместо покупки»</a:t>
            </a:r>
          </a:p>
        </p:txBody>
      </p:sp>
      <p:sp>
        <p:nvSpPr>
          <p:cNvPr id="7" name="TextBox 6">
            <a:extLst>
              <a:ext uri="{FF2B5EF4-FFF2-40B4-BE49-F238E27FC236}">
                <a16:creationId xmlns:a16="http://schemas.microsoft.com/office/drawing/2014/main" id="{88A51B03-3A3A-D3F6-4105-5C66FBF05749}"/>
              </a:ext>
            </a:extLst>
          </p:cNvPr>
          <p:cNvSpPr txBox="1"/>
          <p:nvPr/>
        </p:nvSpPr>
        <p:spPr>
          <a:xfrm>
            <a:off x="782052" y="1439325"/>
            <a:ext cx="7182853" cy="1631216"/>
          </a:xfrm>
          <a:prstGeom prst="rect">
            <a:avLst/>
          </a:prstGeom>
          <a:noFill/>
        </p:spPr>
        <p:txBody>
          <a:bodyPr wrap="square">
            <a:spAutoFit/>
          </a:bodyPr>
          <a:lstStyle/>
          <a:p>
            <a:r>
              <a:rPr lang="ru-RU" sz="2000" dirty="0"/>
              <a:t>Вместо покупки продукта клиент берет его в аренду. Компания выигрывает от большей выручки с каждого продукта, поскольку оплата производится за весь период пользования.</a:t>
            </a:r>
          </a:p>
          <a:p>
            <a:endParaRPr lang="ru-RU" sz="2000" dirty="0"/>
          </a:p>
          <a:p>
            <a:r>
              <a:rPr lang="ru-RU" sz="2000" dirty="0"/>
              <a:t>Пример: </a:t>
            </a:r>
          </a:p>
        </p:txBody>
      </p:sp>
      <p:pic>
        <p:nvPicPr>
          <p:cNvPr id="4" name="Picture 2">
            <a:extLst>
              <a:ext uri="{FF2B5EF4-FFF2-40B4-BE49-F238E27FC236}">
                <a16:creationId xmlns:a16="http://schemas.microsoft.com/office/drawing/2014/main" id="{CCD59C81-8D14-54CD-3A62-551AB74B83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31" t="15485" r="74197" b="76866"/>
          <a:stretch/>
        </p:blipFill>
        <p:spPr bwMode="auto">
          <a:xfrm>
            <a:off x="3869391" y="3165816"/>
            <a:ext cx="2311721" cy="810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9518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957E8-7634-1BD5-A4C5-864A7902A9D0}"/>
              </a:ext>
            </a:extLst>
          </p:cNvPr>
          <p:cNvSpPr>
            <a:spLocks noGrp="1"/>
          </p:cNvSpPr>
          <p:nvPr>
            <p:ph type="title"/>
          </p:nvPr>
        </p:nvSpPr>
        <p:spPr/>
        <p:txBody>
          <a:bodyPr>
            <a:normAutofit fontScale="90000"/>
          </a:bodyPr>
          <a:lstStyle/>
          <a:p>
            <a:r>
              <a:rPr lang="ru-RU" dirty="0"/>
              <a:t>Модель «подписка»</a:t>
            </a:r>
          </a:p>
        </p:txBody>
      </p:sp>
      <p:sp>
        <p:nvSpPr>
          <p:cNvPr id="7" name="TextBox 6">
            <a:extLst>
              <a:ext uri="{FF2B5EF4-FFF2-40B4-BE49-F238E27FC236}">
                <a16:creationId xmlns:a16="http://schemas.microsoft.com/office/drawing/2014/main" id="{88A51B03-3A3A-D3F6-4105-5C66FBF05749}"/>
              </a:ext>
            </a:extLst>
          </p:cNvPr>
          <p:cNvSpPr txBox="1"/>
          <p:nvPr/>
        </p:nvSpPr>
        <p:spPr>
          <a:xfrm>
            <a:off x="782052" y="1439325"/>
            <a:ext cx="7182853" cy="2246769"/>
          </a:xfrm>
          <a:prstGeom prst="rect">
            <a:avLst/>
          </a:prstGeom>
          <a:noFill/>
        </p:spPr>
        <p:txBody>
          <a:bodyPr wrap="square">
            <a:spAutoFit/>
          </a:bodyPr>
          <a:lstStyle/>
          <a:p>
            <a:r>
              <a:rPr lang="ru-RU" sz="2000" dirty="0"/>
              <a:t>Бизнес-модель «Подписка» позволяет клиентам регулярно получать товары и услуги. Компания заключает с клиентом договор, в котором оговорены частота и продолжительность оказания услуг. Клиенты оплачивают услуги либо заранее, либо через равные интервалы, как правило, ежемесячно или ежегодно.</a:t>
            </a:r>
          </a:p>
          <a:p>
            <a:r>
              <a:rPr lang="ru-RU" sz="2000" dirty="0"/>
              <a:t>Пример:</a:t>
            </a:r>
          </a:p>
        </p:txBody>
      </p:sp>
      <p:pic>
        <p:nvPicPr>
          <p:cNvPr id="3" name="Рисунок 2">
            <a:extLst>
              <a:ext uri="{FF2B5EF4-FFF2-40B4-BE49-F238E27FC236}">
                <a16:creationId xmlns:a16="http://schemas.microsoft.com/office/drawing/2014/main" id="{F46E63BE-8100-3FE6-5198-3167C34E3B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7904" y="3327834"/>
            <a:ext cx="1808820" cy="1240833"/>
          </a:xfrm>
          <a:prstGeom prst="rect">
            <a:avLst/>
          </a:prstGeom>
        </p:spPr>
      </p:pic>
    </p:spTree>
    <p:extLst>
      <p:ext uri="{BB962C8B-B14F-4D97-AF65-F5344CB8AC3E}">
        <p14:creationId xmlns:p14="http://schemas.microsoft.com/office/powerpoint/2010/main" val="3436017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957E8-7634-1BD5-A4C5-864A7902A9D0}"/>
              </a:ext>
            </a:extLst>
          </p:cNvPr>
          <p:cNvSpPr>
            <a:spLocks noGrp="1"/>
          </p:cNvSpPr>
          <p:nvPr>
            <p:ph type="title"/>
          </p:nvPr>
        </p:nvSpPr>
        <p:spPr/>
        <p:txBody>
          <a:bodyPr>
            <a:normAutofit fontScale="90000"/>
          </a:bodyPr>
          <a:lstStyle/>
          <a:p>
            <a:r>
              <a:rPr lang="ru-RU" dirty="0"/>
              <a:t>Модель «дистрибьютор»</a:t>
            </a:r>
          </a:p>
        </p:txBody>
      </p:sp>
      <p:sp>
        <p:nvSpPr>
          <p:cNvPr id="7" name="TextBox 6">
            <a:extLst>
              <a:ext uri="{FF2B5EF4-FFF2-40B4-BE49-F238E27FC236}">
                <a16:creationId xmlns:a16="http://schemas.microsoft.com/office/drawing/2014/main" id="{88A51B03-3A3A-D3F6-4105-5C66FBF05749}"/>
              </a:ext>
            </a:extLst>
          </p:cNvPr>
          <p:cNvSpPr txBox="1"/>
          <p:nvPr/>
        </p:nvSpPr>
        <p:spPr>
          <a:xfrm>
            <a:off x="782052" y="1439325"/>
            <a:ext cx="7182853" cy="1631216"/>
          </a:xfrm>
          <a:prstGeom prst="rect">
            <a:avLst/>
          </a:prstGeom>
          <a:noFill/>
        </p:spPr>
        <p:txBody>
          <a:bodyPr wrap="square">
            <a:spAutoFit/>
          </a:bodyPr>
          <a:lstStyle/>
          <a:p>
            <a:r>
              <a:rPr lang="ru-RU" sz="2000" dirty="0"/>
              <a:t>Если вендор предоставляет клиенту продукты не собственного производства, то такую бизнес-модель называют дистрибьютор нематериальных благ.</a:t>
            </a:r>
          </a:p>
          <a:p>
            <a:r>
              <a:rPr lang="ru-RU" sz="2000" dirty="0"/>
              <a:t>Пример: «Экономика-софт» продаёт решения компании «1С»</a:t>
            </a:r>
          </a:p>
          <a:p>
            <a:endParaRPr lang="ru-RU" sz="2000" dirty="0"/>
          </a:p>
        </p:txBody>
      </p:sp>
      <p:pic>
        <p:nvPicPr>
          <p:cNvPr id="4" name="Рисунок 3">
            <a:extLst>
              <a:ext uri="{FF2B5EF4-FFF2-40B4-BE49-F238E27FC236}">
                <a16:creationId xmlns:a16="http://schemas.microsoft.com/office/drawing/2014/main" id="{FFE87BDE-048D-6939-CD65-BC3F60452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346" y="3087076"/>
            <a:ext cx="1178142" cy="1178142"/>
          </a:xfrm>
          <a:prstGeom prst="rect">
            <a:avLst/>
          </a:prstGeom>
        </p:spPr>
      </p:pic>
      <p:pic>
        <p:nvPicPr>
          <p:cNvPr id="5" name="Рисунок 4">
            <a:extLst>
              <a:ext uri="{FF2B5EF4-FFF2-40B4-BE49-F238E27FC236}">
                <a16:creationId xmlns:a16="http://schemas.microsoft.com/office/drawing/2014/main" id="{5B4EDE08-B905-B762-3AD7-8BD798761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7521" y="3089552"/>
            <a:ext cx="1695659" cy="1178142"/>
          </a:xfrm>
          <a:prstGeom prst="rect">
            <a:avLst/>
          </a:prstGeom>
        </p:spPr>
      </p:pic>
    </p:spTree>
    <p:extLst>
      <p:ext uri="{BB962C8B-B14F-4D97-AF65-F5344CB8AC3E}">
        <p14:creationId xmlns:p14="http://schemas.microsoft.com/office/powerpoint/2010/main" val="78973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957E8-7634-1BD5-A4C5-864A7902A9D0}"/>
              </a:ext>
            </a:extLst>
          </p:cNvPr>
          <p:cNvSpPr>
            <a:spLocks noGrp="1"/>
          </p:cNvSpPr>
          <p:nvPr>
            <p:ph type="title"/>
          </p:nvPr>
        </p:nvSpPr>
        <p:spPr/>
        <p:txBody>
          <a:bodyPr>
            <a:normAutofit fontScale="90000"/>
          </a:bodyPr>
          <a:lstStyle/>
          <a:p>
            <a:r>
              <a:rPr lang="ru-RU" dirty="0"/>
              <a:t>Модель виртуальных товаров</a:t>
            </a:r>
          </a:p>
        </p:txBody>
      </p:sp>
      <p:sp>
        <p:nvSpPr>
          <p:cNvPr id="7" name="TextBox 6">
            <a:extLst>
              <a:ext uri="{FF2B5EF4-FFF2-40B4-BE49-F238E27FC236}">
                <a16:creationId xmlns:a16="http://schemas.microsoft.com/office/drawing/2014/main" id="{88A51B03-3A3A-D3F6-4105-5C66FBF05749}"/>
              </a:ext>
            </a:extLst>
          </p:cNvPr>
          <p:cNvSpPr txBox="1"/>
          <p:nvPr/>
        </p:nvSpPr>
        <p:spPr>
          <a:xfrm>
            <a:off x="782052" y="1439325"/>
            <a:ext cx="7182853" cy="1631216"/>
          </a:xfrm>
          <a:prstGeom prst="rect">
            <a:avLst/>
          </a:prstGeom>
          <a:noFill/>
        </p:spPr>
        <p:txBody>
          <a:bodyPr wrap="square">
            <a:spAutoFit/>
          </a:bodyPr>
          <a:lstStyle/>
          <a:p>
            <a:r>
              <a:rPr lang="ru-RU" sz="2000" dirty="0"/>
              <a:t>«</a:t>
            </a:r>
            <a:r>
              <a:rPr lang="ru-RU" sz="2000" dirty="0" err="1"/>
              <a:t>Hook</a:t>
            </a:r>
            <a:r>
              <a:rPr lang="ru-RU" sz="2000" dirty="0"/>
              <a:t> </a:t>
            </a:r>
            <a:r>
              <a:rPr lang="ru-RU" sz="2000" dirty="0" err="1"/>
              <a:t>and</a:t>
            </a:r>
            <a:r>
              <a:rPr lang="ru-RU" sz="2000" dirty="0"/>
              <a:t> </a:t>
            </a:r>
            <a:r>
              <a:rPr lang="ru-RU" sz="2000" dirty="0" err="1"/>
              <a:t>bait</a:t>
            </a:r>
            <a:r>
              <a:rPr lang="ru-RU" sz="2000" dirty="0"/>
              <a:t>». В рамках данной бизнес-модели потребителю предлагается бесплатный или недорогой продукт, чаще всего развлекательный, со встроенными покупками.</a:t>
            </a:r>
          </a:p>
          <a:p>
            <a:r>
              <a:rPr lang="ru-RU" sz="2000" dirty="0"/>
              <a:t>Пример: игра </a:t>
            </a:r>
            <a:r>
              <a:rPr lang="ru-RU" sz="2000" dirty="0" err="1"/>
              <a:t>Cut</a:t>
            </a:r>
            <a:r>
              <a:rPr lang="ru-RU" sz="2000" dirty="0"/>
              <a:t> </a:t>
            </a:r>
            <a:r>
              <a:rPr lang="ru-RU" sz="2000" dirty="0" err="1"/>
              <a:t>the</a:t>
            </a:r>
            <a:r>
              <a:rPr lang="ru-RU" sz="2000" dirty="0"/>
              <a:t> </a:t>
            </a:r>
            <a:r>
              <a:rPr lang="ru-RU" sz="2000" dirty="0" err="1"/>
              <a:t>Rope</a:t>
            </a:r>
            <a:r>
              <a:rPr lang="ru-RU" sz="2000" dirty="0"/>
              <a:t> от разработчика </a:t>
            </a:r>
            <a:r>
              <a:rPr lang="ru-RU" sz="2000" dirty="0" err="1"/>
              <a:t>ZeptoLab</a:t>
            </a:r>
            <a:endParaRPr lang="ru-RU" sz="2000" dirty="0"/>
          </a:p>
          <a:p>
            <a:endParaRPr lang="ru-RU" sz="2000" dirty="0"/>
          </a:p>
        </p:txBody>
      </p:sp>
      <p:pic>
        <p:nvPicPr>
          <p:cNvPr id="3" name="Рисунок 2">
            <a:extLst>
              <a:ext uri="{FF2B5EF4-FFF2-40B4-BE49-F238E27FC236}">
                <a16:creationId xmlns:a16="http://schemas.microsoft.com/office/drawing/2014/main" id="{D1FE12DA-8D34-7363-1D8A-47C8D7CE9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911" y="2991919"/>
            <a:ext cx="1574792" cy="1574792"/>
          </a:xfrm>
          <a:prstGeom prst="rect">
            <a:avLst/>
          </a:prstGeom>
        </p:spPr>
      </p:pic>
    </p:spTree>
    <p:extLst>
      <p:ext uri="{BB962C8B-B14F-4D97-AF65-F5344CB8AC3E}">
        <p14:creationId xmlns:p14="http://schemas.microsoft.com/office/powerpoint/2010/main" val="2862652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957E8-7634-1BD5-A4C5-864A7902A9D0}"/>
              </a:ext>
            </a:extLst>
          </p:cNvPr>
          <p:cNvSpPr>
            <a:spLocks noGrp="1"/>
          </p:cNvSpPr>
          <p:nvPr>
            <p:ph type="title"/>
          </p:nvPr>
        </p:nvSpPr>
        <p:spPr/>
        <p:txBody>
          <a:bodyPr>
            <a:normAutofit fontScale="90000"/>
          </a:bodyPr>
          <a:lstStyle/>
          <a:p>
            <a:r>
              <a:rPr lang="ru-RU" dirty="0"/>
              <a:t>Модель «бритва и лезвие»</a:t>
            </a:r>
          </a:p>
        </p:txBody>
      </p:sp>
      <p:sp>
        <p:nvSpPr>
          <p:cNvPr id="7" name="TextBox 6">
            <a:extLst>
              <a:ext uri="{FF2B5EF4-FFF2-40B4-BE49-F238E27FC236}">
                <a16:creationId xmlns:a16="http://schemas.microsoft.com/office/drawing/2014/main" id="{88A51B03-3A3A-D3F6-4105-5C66FBF05749}"/>
              </a:ext>
            </a:extLst>
          </p:cNvPr>
          <p:cNvSpPr txBox="1"/>
          <p:nvPr/>
        </p:nvSpPr>
        <p:spPr>
          <a:xfrm>
            <a:off x="782052" y="1439325"/>
            <a:ext cx="7182853" cy="1631216"/>
          </a:xfrm>
          <a:prstGeom prst="rect">
            <a:avLst/>
          </a:prstGeom>
          <a:noFill/>
        </p:spPr>
        <p:txBody>
          <a:bodyPr wrap="square">
            <a:spAutoFit/>
          </a:bodyPr>
          <a:lstStyle/>
          <a:p>
            <a:r>
              <a:rPr lang="ru-RU" sz="2000" dirty="0"/>
              <a:t>Центральная идея – дёшево или вообще бесплатно предлагать покупателям основной товар, а комплектующие и расходные элементы, необходимые для его использования, продавать по очень высоким ценам.</a:t>
            </a:r>
          </a:p>
          <a:p>
            <a:r>
              <a:rPr lang="ru-RU" sz="2000" dirty="0"/>
              <a:t>Пример: </a:t>
            </a:r>
          </a:p>
        </p:txBody>
      </p:sp>
      <p:pic>
        <p:nvPicPr>
          <p:cNvPr id="4" name="Рисунок 3">
            <a:extLst>
              <a:ext uri="{FF2B5EF4-FFF2-40B4-BE49-F238E27FC236}">
                <a16:creationId xmlns:a16="http://schemas.microsoft.com/office/drawing/2014/main" id="{832DE9F1-9854-F458-7C5D-735C86A971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3898" y="3112235"/>
            <a:ext cx="1972550" cy="1240514"/>
          </a:xfrm>
          <a:prstGeom prst="rect">
            <a:avLst/>
          </a:prstGeom>
        </p:spPr>
      </p:pic>
    </p:spTree>
    <p:extLst>
      <p:ext uri="{BB962C8B-B14F-4D97-AF65-F5344CB8AC3E}">
        <p14:creationId xmlns:p14="http://schemas.microsoft.com/office/powerpoint/2010/main" val="3402231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957E8-7634-1BD5-A4C5-864A7902A9D0}"/>
              </a:ext>
            </a:extLst>
          </p:cNvPr>
          <p:cNvSpPr>
            <a:spLocks noGrp="1"/>
          </p:cNvSpPr>
          <p:nvPr>
            <p:ph type="title"/>
          </p:nvPr>
        </p:nvSpPr>
        <p:spPr/>
        <p:txBody>
          <a:bodyPr>
            <a:normAutofit fontScale="90000"/>
          </a:bodyPr>
          <a:lstStyle/>
          <a:p>
            <a:r>
              <a:rPr lang="ru-RU" dirty="0"/>
              <a:t>Модель «электронная коммерция»</a:t>
            </a:r>
          </a:p>
        </p:txBody>
      </p:sp>
      <p:sp>
        <p:nvSpPr>
          <p:cNvPr id="7" name="TextBox 6">
            <a:extLst>
              <a:ext uri="{FF2B5EF4-FFF2-40B4-BE49-F238E27FC236}">
                <a16:creationId xmlns:a16="http://schemas.microsoft.com/office/drawing/2014/main" id="{88A51B03-3A3A-D3F6-4105-5C66FBF05749}"/>
              </a:ext>
            </a:extLst>
          </p:cNvPr>
          <p:cNvSpPr txBox="1"/>
          <p:nvPr/>
        </p:nvSpPr>
        <p:spPr>
          <a:xfrm>
            <a:off x="782052" y="1439325"/>
            <a:ext cx="7182853" cy="2246769"/>
          </a:xfrm>
          <a:prstGeom prst="rect">
            <a:avLst/>
          </a:prstGeom>
          <a:noFill/>
        </p:spPr>
        <p:txBody>
          <a:bodyPr wrap="square">
            <a:spAutoFit/>
          </a:bodyPr>
          <a:lstStyle/>
          <a:p>
            <a:r>
              <a:rPr lang="ru-RU" sz="2000" dirty="0"/>
              <a:t>При использовании бизнес-модели «электронная коммерция» традиционные товары или услуги предоставляются посредством интернет-каналов, что позволяет снижать накладные расходы, связанные с управлением инфраструктурой отделений.</a:t>
            </a:r>
          </a:p>
          <a:p>
            <a:endParaRPr lang="ru-RU" sz="2000" dirty="0"/>
          </a:p>
          <a:p>
            <a:r>
              <a:rPr lang="ru-RU" sz="2000" dirty="0"/>
              <a:t>Пример: удалённая работа в Яндексе</a:t>
            </a:r>
          </a:p>
        </p:txBody>
      </p:sp>
      <p:pic>
        <p:nvPicPr>
          <p:cNvPr id="3" name="Рисунок 2">
            <a:extLst>
              <a:ext uri="{FF2B5EF4-FFF2-40B4-BE49-F238E27FC236}">
                <a16:creationId xmlns:a16="http://schemas.microsoft.com/office/drawing/2014/main" id="{D58D43CD-38A1-F2AC-1E0D-8BAAFFB52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532" y="3023585"/>
            <a:ext cx="1325017" cy="1325017"/>
          </a:xfrm>
          <a:prstGeom prst="rect">
            <a:avLst/>
          </a:prstGeom>
        </p:spPr>
      </p:pic>
    </p:spTree>
    <p:extLst>
      <p:ext uri="{BB962C8B-B14F-4D97-AF65-F5344CB8AC3E}">
        <p14:creationId xmlns:p14="http://schemas.microsoft.com/office/powerpoint/2010/main" val="3688017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5E08E2-3CD7-DF85-D7CC-455201599569}"/>
              </a:ext>
            </a:extLst>
          </p:cNvPr>
          <p:cNvSpPr>
            <a:spLocks noGrp="1"/>
          </p:cNvSpPr>
          <p:nvPr>
            <p:ph type="title"/>
          </p:nvPr>
        </p:nvSpPr>
        <p:spPr/>
        <p:txBody>
          <a:bodyPr>
            <a:noAutofit/>
          </a:bodyPr>
          <a:lstStyle/>
          <a:p>
            <a:r>
              <a:rPr lang="ru-RU" sz="2400" dirty="0"/>
              <a:t>Глобальные технологические тренды в сфере ИКТ</a:t>
            </a:r>
          </a:p>
        </p:txBody>
      </p:sp>
      <p:sp>
        <p:nvSpPr>
          <p:cNvPr id="3" name="Объект 2">
            <a:extLst>
              <a:ext uri="{FF2B5EF4-FFF2-40B4-BE49-F238E27FC236}">
                <a16:creationId xmlns:a16="http://schemas.microsoft.com/office/drawing/2014/main" id="{E6573FDB-7B71-6F25-CEEF-F44DFAD46F34}"/>
              </a:ext>
            </a:extLst>
          </p:cNvPr>
          <p:cNvSpPr>
            <a:spLocks noGrp="1"/>
          </p:cNvSpPr>
          <p:nvPr>
            <p:ph sz="half" idx="1"/>
          </p:nvPr>
        </p:nvSpPr>
        <p:spPr/>
        <p:txBody>
          <a:bodyPr>
            <a:normAutofit/>
          </a:bodyPr>
          <a:lstStyle/>
          <a:p>
            <a:r>
              <a:rPr lang="ru-RU" sz="1800" b="1" i="1" u="sng" dirty="0">
                <a:solidFill>
                  <a:srgbClr val="222222"/>
                </a:solidFill>
                <a:effectLst/>
                <a:latin typeface="GraphikCy"/>
              </a:rPr>
              <a:t>2022 год </a:t>
            </a:r>
            <a:r>
              <a:rPr lang="ru-RU" sz="1800" b="0" i="0" dirty="0">
                <a:solidFill>
                  <a:srgbClr val="222222"/>
                </a:solidFill>
                <a:effectLst/>
                <a:latin typeface="GraphikCy"/>
              </a:rPr>
              <a:t>обозначил такие тренды, как</a:t>
            </a:r>
          </a:p>
          <a:p>
            <a:pPr marL="285750" indent="-285750">
              <a:buFont typeface="Arial" panose="020B0604020202020204" pitchFamily="34" charset="0"/>
              <a:buChar char="•"/>
            </a:pPr>
            <a:r>
              <a:rPr lang="ru-RU" sz="1800" b="0" i="0" dirty="0">
                <a:solidFill>
                  <a:srgbClr val="222222"/>
                </a:solidFill>
                <a:effectLst/>
                <a:latin typeface="GraphikCy"/>
              </a:rPr>
              <a:t>импортозамещение (поиск и внедрение различных вариантов программного обеспечения и оборудования);</a:t>
            </a:r>
          </a:p>
          <a:p>
            <a:pPr marL="285750" indent="-285750">
              <a:buFont typeface="Arial" panose="020B0604020202020204" pitchFamily="34" charset="0"/>
              <a:buChar char="•"/>
            </a:pPr>
            <a:r>
              <a:rPr lang="ru-RU" sz="1800" b="0" i="0" dirty="0">
                <a:solidFill>
                  <a:srgbClr val="222222"/>
                </a:solidFill>
                <a:effectLst/>
                <a:latin typeface="GraphikCy"/>
              </a:rPr>
              <a:t>информационная безопасность (работа с нарастающим числом кибератак);</a:t>
            </a:r>
          </a:p>
          <a:p>
            <a:pPr marL="285750" indent="-285750">
              <a:buFont typeface="Arial" panose="020B0604020202020204" pitchFamily="34" charset="0"/>
              <a:buChar char="•"/>
            </a:pPr>
            <a:r>
              <a:rPr lang="ru-RU" sz="1800" b="0" i="0" dirty="0">
                <a:solidFill>
                  <a:srgbClr val="222222"/>
                </a:solidFill>
                <a:effectLst/>
                <a:latin typeface="GraphikCy"/>
              </a:rPr>
              <a:t>финансы (глобальное перераспределение финансовых потоков, в том числе уменьшение венчурного капитала, как в мире, так и на территории РФ);</a:t>
            </a:r>
          </a:p>
          <a:p>
            <a:pPr marL="285750" indent="-285750">
              <a:buFont typeface="Arial" panose="020B0604020202020204" pitchFamily="34" charset="0"/>
              <a:buChar char="•"/>
            </a:pPr>
            <a:r>
              <a:rPr lang="ru-RU" sz="1800" b="0" i="0" dirty="0">
                <a:solidFill>
                  <a:srgbClr val="222222"/>
                </a:solidFill>
                <a:effectLst/>
                <a:latin typeface="GraphikCy"/>
              </a:rPr>
              <a:t>персонал (кадровый голод в IT-сфере, отток специалистов за рубеж, создание привлекательных и конкурентных условий труда).</a:t>
            </a:r>
            <a:br>
              <a:rPr lang="ru-RU" sz="1800" dirty="0"/>
            </a:br>
            <a:endParaRPr lang="ru-RU" sz="1800" dirty="0"/>
          </a:p>
        </p:txBody>
      </p:sp>
    </p:spTree>
    <p:extLst>
      <p:ext uri="{BB962C8B-B14F-4D97-AF65-F5344CB8AC3E}">
        <p14:creationId xmlns:p14="http://schemas.microsoft.com/office/powerpoint/2010/main" val="2422298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5E08E2-3CD7-DF85-D7CC-455201599569}"/>
              </a:ext>
            </a:extLst>
          </p:cNvPr>
          <p:cNvSpPr>
            <a:spLocks noGrp="1"/>
          </p:cNvSpPr>
          <p:nvPr>
            <p:ph type="title"/>
          </p:nvPr>
        </p:nvSpPr>
        <p:spPr/>
        <p:txBody>
          <a:bodyPr>
            <a:noAutofit/>
          </a:bodyPr>
          <a:lstStyle/>
          <a:p>
            <a:r>
              <a:rPr lang="ru-RU" sz="2400" dirty="0"/>
              <a:t>На что будет смещаться фокус?</a:t>
            </a:r>
          </a:p>
        </p:txBody>
      </p:sp>
      <p:sp>
        <p:nvSpPr>
          <p:cNvPr id="3" name="Объект 2">
            <a:extLst>
              <a:ext uri="{FF2B5EF4-FFF2-40B4-BE49-F238E27FC236}">
                <a16:creationId xmlns:a16="http://schemas.microsoft.com/office/drawing/2014/main" id="{E6573FDB-7B71-6F25-CEEF-F44DFAD46F34}"/>
              </a:ext>
            </a:extLst>
          </p:cNvPr>
          <p:cNvSpPr>
            <a:spLocks noGrp="1"/>
          </p:cNvSpPr>
          <p:nvPr>
            <p:ph sz="half" idx="1"/>
          </p:nvPr>
        </p:nvSpPr>
        <p:spPr>
          <a:xfrm>
            <a:off x="457199" y="1696357"/>
            <a:ext cx="8205537" cy="3447143"/>
          </a:xfrm>
        </p:spPr>
        <p:txBody>
          <a:bodyPr>
            <a:normAutofit/>
          </a:bodyPr>
          <a:lstStyle/>
          <a:p>
            <a:r>
              <a:rPr lang="ru-RU" sz="2000" b="1" dirty="0">
                <a:solidFill>
                  <a:srgbClr val="222222"/>
                </a:solidFill>
                <a:effectLst/>
                <a:latin typeface="GraphikCy"/>
              </a:rPr>
              <a:t>1. Технологии и цифровые сервисы</a:t>
            </a:r>
          </a:p>
          <a:p>
            <a:r>
              <a:rPr lang="ru-RU" sz="2000" dirty="0">
                <a:solidFill>
                  <a:srgbClr val="222222"/>
                </a:solidFill>
                <a:effectLst/>
                <a:latin typeface="GraphikCy"/>
              </a:rPr>
              <a:t>Этот тренд включает в себя создание и внедрение умных устройств. Приборы умного дома, носимые устройства и e-</a:t>
            </a:r>
            <a:r>
              <a:rPr lang="ru-RU" sz="2000" dirty="0" err="1">
                <a:solidFill>
                  <a:srgbClr val="222222"/>
                </a:solidFill>
                <a:effectLst/>
                <a:latin typeface="GraphikCy"/>
              </a:rPr>
              <a:t>Halth</a:t>
            </a:r>
            <a:r>
              <a:rPr lang="ru-RU" sz="2000" dirty="0">
                <a:solidFill>
                  <a:srgbClr val="222222"/>
                </a:solidFill>
                <a:effectLst/>
                <a:latin typeface="GraphikCy"/>
              </a:rPr>
              <a:t>, промышленный интернет, дроны и автопилоты, системы «умный регион». Использование искусственного интеллекта растет в сфере управления: ИИ способен быстро и эффективно распределить заказы среди водителей такси, среди работников курьерских служб. Подобные технологии многие компании сейчас стараются внедрять в свои бизнес-процессы.</a:t>
            </a:r>
          </a:p>
          <a:p>
            <a:br>
              <a:rPr lang="ru-RU" sz="2000" dirty="0"/>
            </a:br>
            <a:endParaRPr lang="ru-RU" sz="2000" dirty="0"/>
          </a:p>
        </p:txBody>
      </p:sp>
    </p:spTree>
    <p:extLst>
      <p:ext uri="{BB962C8B-B14F-4D97-AF65-F5344CB8AC3E}">
        <p14:creationId xmlns:p14="http://schemas.microsoft.com/office/powerpoint/2010/main" val="3141250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5E08E2-3CD7-DF85-D7CC-455201599569}"/>
              </a:ext>
            </a:extLst>
          </p:cNvPr>
          <p:cNvSpPr>
            <a:spLocks noGrp="1"/>
          </p:cNvSpPr>
          <p:nvPr>
            <p:ph type="title"/>
          </p:nvPr>
        </p:nvSpPr>
        <p:spPr/>
        <p:txBody>
          <a:bodyPr>
            <a:noAutofit/>
          </a:bodyPr>
          <a:lstStyle/>
          <a:p>
            <a:r>
              <a:rPr lang="ru-RU" sz="2400" dirty="0"/>
              <a:t>На что будет смещаться фокус?</a:t>
            </a:r>
          </a:p>
        </p:txBody>
      </p:sp>
      <p:sp>
        <p:nvSpPr>
          <p:cNvPr id="3" name="Объект 2">
            <a:extLst>
              <a:ext uri="{FF2B5EF4-FFF2-40B4-BE49-F238E27FC236}">
                <a16:creationId xmlns:a16="http://schemas.microsoft.com/office/drawing/2014/main" id="{E6573FDB-7B71-6F25-CEEF-F44DFAD46F34}"/>
              </a:ext>
            </a:extLst>
          </p:cNvPr>
          <p:cNvSpPr>
            <a:spLocks noGrp="1"/>
          </p:cNvSpPr>
          <p:nvPr>
            <p:ph sz="half" idx="1"/>
          </p:nvPr>
        </p:nvSpPr>
        <p:spPr>
          <a:xfrm>
            <a:off x="457199" y="1696357"/>
            <a:ext cx="8205537" cy="3447143"/>
          </a:xfrm>
        </p:spPr>
        <p:txBody>
          <a:bodyPr>
            <a:normAutofit/>
          </a:bodyPr>
          <a:lstStyle/>
          <a:p>
            <a:r>
              <a:rPr lang="ru-RU" sz="2000" b="1" dirty="0">
                <a:solidFill>
                  <a:srgbClr val="222222"/>
                </a:solidFill>
                <a:effectLst/>
                <a:latin typeface="GraphikCy"/>
              </a:rPr>
              <a:t>2. IT и информационная безопасность</a:t>
            </a:r>
          </a:p>
          <a:p>
            <a:r>
              <a:rPr lang="ru-RU" sz="2000" dirty="0">
                <a:solidFill>
                  <a:srgbClr val="222222"/>
                </a:solidFill>
                <a:effectLst/>
                <a:latin typeface="GraphikCy"/>
              </a:rPr>
              <a:t>Активно развиваются новые способы взаимодействия компаний с клиентами и сотрудниками, что позволяет повысить скорость и качество оказания услуг. Компании собирают все больше данных своих клиентов и подвергаются все большему количеству кибератак. Вопрос информационной безопасности стоит перед ними все более остро, усугубляясь нехваткой квалифицированных кадров. Предприятиям IT-сферы приходится постоянно повышать привлекательность условий труда.</a:t>
            </a:r>
          </a:p>
          <a:p>
            <a:endParaRPr lang="ru-RU" sz="2000" b="1" dirty="0">
              <a:solidFill>
                <a:srgbClr val="222222"/>
              </a:solidFill>
              <a:effectLst/>
              <a:latin typeface="GraphikCy"/>
            </a:endParaRPr>
          </a:p>
        </p:txBody>
      </p:sp>
    </p:spTree>
    <p:extLst>
      <p:ext uri="{BB962C8B-B14F-4D97-AF65-F5344CB8AC3E}">
        <p14:creationId xmlns:p14="http://schemas.microsoft.com/office/powerpoint/2010/main" val="792116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5E08E2-3CD7-DF85-D7CC-455201599569}"/>
              </a:ext>
            </a:extLst>
          </p:cNvPr>
          <p:cNvSpPr>
            <a:spLocks noGrp="1"/>
          </p:cNvSpPr>
          <p:nvPr>
            <p:ph type="title"/>
          </p:nvPr>
        </p:nvSpPr>
        <p:spPr/>
        <p:txBody>
          <a:bodyPr>
            <a:noAutofit/>
          </a:bodyPr>
          <a:lstStyle/>
          <a:p>
            <a:r>
              <a:rPr lang="ru-RU" sz="2400" dirty="0"/>
              <a:t>На что будет смещаться фокус?</a:t>
            </a:r>
          </a:p>
        </p:txBody>
      </p:sp>
      <p:sp>
        <p:nvSpPr>
          <p:cNvPr id="3" name="Объект 2">
            <a:extLst>
              <a:ext uri="{FF2B5EF4-FFF2-40B4-BE49-F238E27FC236}">
                <a16:creationId xmlns:a16="http://schemas.microsoft.com/office/drawing/2014/main" id="{E6573FDB-7B71-6F25-CEEF-F44DFAD46F34}"/>
              </a:ext>
            </a:extLst>
          </p:cNvPr>
          <p:cNvSpPr>
            <a:spLocks noGrp="1"/>
          </p:cNvSpPr>
          <p:nvPr>
            <p:ph sz="half" idx="1"/>
          </p:nvPr>
        </p:nvSpPr>
        <p:spPr>
          <a:xfrm>
            <a:off x="457199" y="1696357"/>
            <a:ext cx="8205537" cy="3447143"/>
          </a:xfrm>
        </p:spPr>
        <p:txBody>
          <a:bodyPr>
            <a:normAutofit/>
          </a:bodyPr>
          <a:lstStyle/>
          <a:p>
            <a:r>
              <a:rPr lang="ru-RU" sz="2000" b="1" dirty="0">
                <a:solidFill>
                  <a:srgbClr val="222222"/>
                </a:solidFill>
                <a:effectLst/>
                <a:latin typeface="GraphikCy"/>
              </a:rPr>
              <a:t>3. Телекоммуникации и интернет</a:t>
            </a:r>
          </a:p>
          <a:p>
            <a:r>
              <a:rPr lang="ru-RU" sz="2000" dirty="0">
                <a:solidFill>
                  <a:srgbClr val="222222"/>
                </a:solidFill>
                <a:effectLst/>
                <a:latin typeface="GraphikCy"/>
              </a:rPr>
              <a:t>Этот тренд подразумевает акцент на расширении и развитии сети услуг для повышения доступности сервисов для клиентов. Тут речь идет, как и о развитии сети телекоммуникаций, так и о создании и внедрении удобных пользовательских сервисов и интерфейсов.</a:t>
            </a:r>
          </a:p>
          <a:p>
            <a:endParaRPr lang="ru-RU" sz="2000" b="1" dirty="0">
              <a:solidFill>
                <a:srgbClr val="222222"/>
              </a:solidFill>
              <a:effectLst/>
              <a:latin typeface="GraphikCy"/>
            </a:endParaRPr>
          </a:p>
        </p:txBody>
      </p:sp>
    </p:spTree>
    <p:extLst>
      <p:ext uri="{BB962C8B-B14F-4D97-AF65-F5344CB8AC3E}">
        <p14:creationId xmlns:p14="http://schemas.microsoft.com/office/powerpoint/2010/main" val="2145779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Рынок</a:t>
            </a:r>
            <a:r>
              <a:rPr lang="en-US" dirty="0"/>
              <a:t> IT</a:t>
            </a:r>
            <a:endParaRPr lang="ru-RU" dirty="0"/>
          </a:p>
        </p:txBody>
      </p:sp>
      <p:sp>
        <p:nvSpPr>
          <p:cNvPr id="3" name="Объект 2">
            <a:extLst>
              <a:ext uri="{FF2B5EF4-FFF2-40B4-BE49-F238E27FC236}">
                <a16:creationId xmlns:a16="http://schemas.microsoft.com/office/drawing/2014/main" id="{7BFEF9A1-78B4-FD4E-6902-56D70310F47D}"/>
              </a:ext>
            </a:extLst>
          </p:cNvPr>
          <p:cNvSpPr>
            <a:spLocks noGrp="1"/>
          </p:cNvSpPr>
          <p:nvPr>
            <p:ph sz="half" idx="1"/>
          </p:nvPr>
        </p:nvSpPr>
        <p:spPr>
          <a:xfrm>
            <a:off x="457199" y="1130969"/>
            <a:ext cx="7591927" cy="3528118"/>
          </a:xfrm>
        </p:spPr>
        <p:txBody>
          <a:bodyPr>
            <a:normAutofit fontScale="92500" lnSpcReduction="10000"/>
          </a:bodyPr>
          <a:lstStyle/>
          <a:p>
            <a:pPr marL="0" indent="457200" algn="just">
              <a:buNone/>
            </a:pPr>
            <a:r>
              <a:rPr lang="ru-RU" dirty="0"/>
              <a:t>Согласно IDC (международная исследовательская и консалтинговая компания), рынок ИТ включает: </a:t>
            </a:r>
            <a:r>
              <a:rPr lang="ru-RU" b="1" i="1" u="sng" dirty="0"/>
              <a:t>совокупность сегментов ИТ-оборудования, программного обеспечения (ПО) и ИТ-услуг. </a:t>
            </a:r>
          </a:p>
          <a:p>
            <a:pPr marL="0" indent="457200" algn="just">
              <a:buNone/>
            </a:pPr>
            <a:endParaRPr lang="ru-RU" dirty="0"/>
          </a:p>
          <a:p>
            <a:pPr marL="0" indent="457200" algn="just">
              <a:buNone/>
            </a:pPr>
            <a:r>
              <a:rPr lang="ru-RU" dirty="0"/>
              <a:t>В сегмент </a:t>
            </a:r>
            <a:r>
              <a:rPr lang="ru-RU" i="1" dirty="0"/>
              <a:t>ИТ-оборудования</a:t>
            </a:r>
            <a:r>
              <a:rPr lang="ru-RU" dirty="0"/>
              <a:t> входят следующие категории: </a:t>
            </a:r>
          </a:p>
          <a:p>
            <a:pPr algn="just"/>
            <a:r>
              <a:rPr lang="ru-RU" sz="1400" dirty="0"/>
              <a:t>Компьютерные системы, в том числе серверы, персональные компьютеры и планшеты; </a:t>
            </a:r>
          </a:p>
          <a:p>
            <a:pPr algn="just"/>
            <a:r>
              <a:rPr lang="ru-RU" sz="1400" dirty="0"/>
              <a:t>Периферийные устройства, в том числе печатные устройства и компьютерные мониторы; </a:t>
            </a:r>
          </a:p>
          <a:p>
            <a:pPr algn="just"/>
            <a:r>
              <a:rPr lang="ru-RU" sz="1400" dirty="0"/>
              <a:t>Системы хранения данных, в том числе дисковые и ленточные системы хранения; </a:t>
            </a:r>
          </a:p>
          <a:p>
            <a:pPr algn="just"/>
            <a:r>
              <a:rPr lang="ru-RU" sz="1400" dirty="0"/>
              <a:t>Телекоммуникационное оборудование, в том числе оборудование предприятий, оборудование поставщиков телекоммуникационных услуг, смартфоны и мобильные телефоны. </a:t>
            </a:r>
          </a:p>
          <a:p>
            <a:pPr marL="0" indent="457200" algn="just">
              <a:buNone/>
            </a:pPr>
            <a:endParaRPr lang="ru-RU" dirty="0"/>
          </a:p>
          <a:p>
            <a:pPr marL="0" indent="457200" algn="just">
              <a:buNone/>
            </a:pPr>
            <a:r>
              <a:rPr lang="ru-RU" dirty="0"/>
              <a:t>В сегмент </a:t>
            </a:r>
            <a:r>
              <a:rPr lang="ru-RU" i="1" dirty="0"/>
              <a:t>программного обеспечения </a:t>
            </a:r>
            <a:r>
              <a:rPr lang="ru-RU" dirty="0"/>
              <a:t>входит:  </a:t>
            </a:r>
          </a:p>
          <a:p>
            <a:pPr algn="just"/>
            <a:r>
              <a:rPr lang="ru-RU" sz="1400" dirty="0"/>
              <a:t>Коммерческое ПО, в том числе системное инфраструктурное ПО, средства разработки и развертывания приложений, а также приложения. </a:t>
            </a:r>
          </a:p>
          <a:p>
            <a:pPr marL="0" indent="457200" algn="just">
              <a:buNone/>
            </a:pPr>
            <a:endParaRPr lang="ru-RU" dirty="0"/>
          </a:p>
          <a:p>
            <a:pPr marL="0" indent="457200" algn="just">
              <a:buNone/>
            </a:pPr>
            <a:r>
              <a:rPr lang="ru-RU" dirty="0"/>
              <a:t>В сегмент </a:t>
            </a:r>
            <a:r>
              <a:rPr lang="ru-RU" i="1" dirty="0"/>
              <a:t>ИТ-услуг</a:t>
            </a:r>
            <a:r>
              <a:rPr lang="ru-RU" dirty="0"/>
              <a:t> входят:  </a:t>
            </a:r>
          </a:p>
          <a:p>
            <a:pPr algn="just"/>
            <a:r>
              <a:rPr lang="ru-RU" sz="1400" dirty="0"/>
              <a:t>Услуги планирования, внедрения, операционного управления, поддержки и обучения.</a:t>
            </a:r>
          </a:p>
          <a:p>
            <a:endParaRPr lang="ru-RU" sz="1400" b="0" i="0" dirty="0">
              <a:solidFill>
                <a:srgbClr val="2C2D2E"/>
              </a:solidFill>
              <a:effectLst/>
              <a:latin typeface="Golos Text" panose="020B0503020202020204"/>
            </a:endParaRPr>
          </a:p>
        </p:txBody>
      </p:sp>
    </p:spTree>
    <p:extLst>
      <p:ext uri="{BB962C8B-B14F-4D97-AF65-F5344CB8AC3E}">
        <p14:creationId xmlns:p14="http://schemas.microsoft.com/office/powerpoint/2010/main" val="4287535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5E08E2-3CD7-DF85-D7CC-455201599569}"/>
              </a:ext>
            </a:extLst>
          </p:cNvPr>
          <p:cNvSpPr>
            <a:spLocks noGrp="1"/>
          </p:cNvSpPr>
          <p:nvPr>
            <p:ph type="title"/>
          </p:nvPr>
        </p:nvSpPr>
        <p:spPr/>
        <p:txBody>
          <a:bodyPr>
            <a:noAutofit/>
          </a:bodyPr>
          <a:lstStyle/>
          <a:p>
            <a:r>
              <a:rPr lang="ru-RU" sz="2400" dirty="0"/>
              <a:t>На что будет смещаться фокус?</a:t>
            </a:r>
          </a:p>
        </p:txBody>
      </p:sp>
      <p:sp>
        <p:nvSpPr>
          <p:cNvPr id="3" name="Объект 2">
            <a:extLst>
              <a:ext uri="{FF2B5EF4-FFF2-40B4-BE49-F238E27FC236}">
                <a16:creationId xmlns:a16="http://schemas.microsoft.com/office/drawing/2014/main" id="{E6573FDB-7B71-6F25-CEEF-F44DFAD46F34}"/>
              </a:ext>
            </a:extLst>
          </p:cNvPr>
          <p:cNvSpPr>
            <a:spLocks noGrp="1"/>
          </p:cNvSpPr>
          <p:nvPr>
            <p:ph sz="half" idx="1"/>
          </p:nvPr>
        </p:nvSpPr>
        <p:spPr>
          <a:xfrm>
            <a:off x="457199" y="1696357"/>
            <a:ext cx="8205537" cy="3447143"/>
          </a:xfrm>
        </p:spPr>
        <p:txBody>
          <a:bodyPr>
            <a:normAutofit/>
          </a:bodyPr>
          <a:lstStyle/>
          <a:p>
            <a:r>
              <a:rPr lang="ru-RU" sz="2000" b="1" dirty="0">
                <a:solidFill>
                  <a:srgbClr val="222222"/>
                </a:solidFill>
                <a:effectLst/>
                <a:latin typeface="GraphikCy"/>
              </a:rPr>
              <a:t>3. Телекоммуникации и интернет</a:t>
            </a:r>
          </a:p>
          <a:p>
            <a:r>
              <a:rPr lang="ru-RU" sz="2000" dirty="0">
                <a:solidFill>
                  <a:srgbClr val="222222"/>
                </a:solidFill>
                <a:effectLst/>
                <a:latin typeface="GraphikCy"/>
              </a:rPr>
              <a:t>Этот тренд подразумевает акцент на расширении и развитии сети услуг для повышения доступности сервисов для клиентов. Тут речь идет, как и о развитии сети телекоммуникаций, так и о создании и внедрении удобных пользовательских сервисов и интерфейсов.</a:t>
            </a:r>
          </a:p>
          <a:p>
            <a:endParaRPr lang="ru-RU" sz="2000" b="1" dirty="0">
              <a:solidFill>
                <a:srgbClr val="222222"/>
              </a:solidFill>
              <a:effectLst/>
              <a:latin typeface="GraphikCy"/>
            </a:endParaRPr>
          </a:p>
        </p:txBody>
      </p:sp>
    </p:spTree>
    <p:extLst>
      <p:ext uri="{BB962C8B-B14F-4D97-AF65-F5344CB8AC3E}">
        <p14:creationId xmlns:p14="http://schemas.microsoft.com/office/powerpoint/2010/main" val="3264443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5E08E2-3CD7-DF85-D7CC-455201599569}"/>
              </a:ext>
            </a:extLst>
          </p:cNvPr>
          <p:cNvSpPr>
            <a:spLocks noGrp="1"/>
          </p:cNvSpPr>
          <p:nvPr>
            <p:ph type="title"/>
          </p:nvPr>
        </p:nvSpPr>
        <p:spPr/>
        <p:txBody>
          <a:bodyPr>
            <a:noAutofit/>
          </a:bodyPr>
          <a:lstStyle/>
          <a:p>
            <a:r>
              <a:rPr lang="ru-RU" sz="2400" dirty="0"/>
              <a:t>На что будет смещаться фокус?</a:t>
            </a:r>
          </a:p>
        </p:txBody>
      </p:sp>
      <p:sp>
        <p:nvSpPr>
          <p:cNvPr id="3" name="Объект 2">
            <a:extLst>
              <a:ext uri="{FF2B5EF4-FFF2-40B4-BE49-F238E27FC236}">
                <a16:creationId xmlns:a16="http://schemas.microsoft.com/office/drawing/2014/main" id="{E6573FDB-7B71-6F25-CEEF-F44DFAD46F34}"/>
              </a:ext>
            </a:extLst>
          </p:cNvPr>
          <p:cNvSpPr>
            <a:spLocks noGrp="1"/>
          </p:cNvSpPr>
          <p:nvPr>
            <p:ph sz="half" idx="1"/>
          </p:nvPr>
        </p:nvSpPr>
        <p:spPr>
          <a:xfrm>
            <a:off x="457199" y="1696357"/>
            <a:ext cx="8205537" cy="3447143"/>
          </a:xfrm>
        </p:spPr>
        <p:txBody>
          <a:bodyPr>
            <a:normAutofit/>
          </a:bodyPr>
          <a:lstStyle/>
          <a:p>
            <a:r>
              <a:rPr lang="ru-RU" sz="2000" b="1" dirty="0">
                <a:solidFill>
                  <a:srgbClr val="222222"/>
                </a:solidFill>
                <a:effectLst/>
                <a:latin typeface="GraphikCy"/>
              </a:rPr>
              <a:t>4. Государственный сектор</a:t>
            </a:r>
          </a:p>
          <a:p>
            <a:r>
              <a:rPr lang="ru-RU" sz="2000" dirty="0">
                <a:solidFill>
                  <a:srgbClr val="222222"/>
                </a:solidFill>
                <a:effectLst/>
                <a:latin typeface="GraphikCy"/>
              </a:rPr>
              <a:t>К отрасли у государства существует определенный запрос на развитие отечественных технологий, сделать их независимыми от внешних вызовов и угроз. Необходимо развивать направление цифровизации государственных услуг: увеличение их числа и повышение качества. Также развивается направление «цифровой экономики»</a:t>
            </a:r>
          </a:p>
        </p:txBody>
      </p:sp>
    </p:spTree>
    <p:extLst>
      <p:ext uri="{BB962C8B-B14F-4D97-AF65-F5344CB8AC3E}">
        <p14:creationId xmlns:p14="http://schemas.microsoft.com/office/powerpoint/2010/main" val="1600821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5E08E2-3CD7-DF85-D7CC-455201599569}"/>
              </a:ext>
            </a:extLst>
          </p:cNvPr>
          <p:cNvSpPr>
            <a:spLocks noGrp="1"/>
          </p:cNvSpPr>
          <p:nvPr>
            <p:ph type="title"/>
          </p:nvPr>
        </p:nvSpPr>
        <p:spPr/>
        <p:txBody>
          <a:bodyPr>
            <a:noAutofit/>
          </a:bodyPr>
          <a:lstStyle/>
          <a:p>
            <a:r>
              <a:rPr lang="ru-RU" sz="2400" dirty="0"/>
              <a:t>На что будет смещаться фокус?</a:t>
            </a:r>
          </a:p>
        </p:txBody>
      </p:sp>
      <p:sp>
        <p:nvSpPr>
          <p:cNvPr id="3" name="Объект 2">
            <a:extLst>
              <a:ext uri="{FF2B5EF4-FFF2-40B4-BE49-F238E27FC236}">
                <a16:creationId xmlns:a16="http://schemas.microsoft.com/office/drawing/2014/main" id="{E6573FDB-7B71-6F25-CEEF-F44DFAD46F34}"/>
              </a:ext>
            </a:extLst>
          </p:cNvPr>
          <p:cNvSpPr>
            <a:spLocks noGrp="1"/>
          </p:cNvSpPr>
          <p:nvPr>
            <p:ph sz="half" idx="1"/>
          </p:nvPr>
        </p:nvSpPr>
        <p:spPr>
          <a:xfrm>
            <a:off x="457199" y="1696357"/>
            <a:ext cx="8205537" cy="3447143"/>
          </a:xfrm>
        </p:spPr>
        <p:txBody>
          <a:bodyPr>
            <a:normAutofit/>
          </a:bodyPr>
          <a:lstStyle/>
          <a:p>
            <a:r>
              <a:rPr lang="ru-RU" sz="2000" b="1" dirty="0">
                <a:solidFill>
                  <a:srgbClr val="222222"/>
                </a:solidFill>
                <a:effectLst/>
                <a:latin typeface="GraphikCy"/>
              </a:rPr>
              <a:t>5. Мировые технологические тренды IT-отрасли.</a:t>
            </a:r>
          </a:p>
          <a:p>
            <a:r>
              <a:rPr lang="ru-RU" sz="2000" dirty="0">
                <a:solidFill>
                  <a:srgbClr val="222222"/>
                </a:solidFill>
                <a:effectLst/>
                <a:latin typeface="GraphikCy"/>
              </a:rPr>
              <a:t>Включают:</a:t>
            </a:r>
          </a:p>
          <a:p>
            <a:pPr marL="342900" indent="-342900">
              <a:buFont typeface="Arial" panose="020B0604020202020204" pitchFamily="34" charset="0"/>
              <a:buChar char="•"/>
            </a:pPr>
            <a:r>
              <a:rPr lang="ru-RU" sz="2000" dirty="0">
                <a:solidFill>
                  <a:srgbClr val="222222"/>
                </a:solidFill>
                <a:effectLst/>
                <a:latin typeface="GraphikCy"/>
              </a:rPr>
              <a:t>постоянная оптимизация работы сервисов и процессов;</a:t>
            </a:r>
          </a:p>
          <a:p>
            <a:pPr marL="342900" indent="-342900">
              <a:buFont typeface="Arial" panose="020B0604020202020204" pitchFamily="34" charset="0"/>
              <a:buChar char="•"/>
            </a:pPr>
            <a:r>
              <a:rPr lang="ru-RU" sz="2000" dirty="0">
                <a:solidFill>
                  <a:srgbClr val="222222"/>
                </a:solidFill>
                <a:effectLst/>
                <a:latin typeface="GraphikCy"/>
              </a:rPr>
              <a:t>масштабируемость, предполагающая внедрение облачных технологий и беспроводных сетей;</a:t>
            </a:r>
          </a:p>
          <a:p>
            <a:pPr marL="342900" indent="-342900">
              <a:buFont typeface="Arial" panose="020B0604020202020204" pitchFamily="34" charset="0"/>
              <a:buChar char="•"/>
            </a:pPr>
            <a:r>
              <a:rPr lang="ru-RU" sz="2000" dirty="0">
                <a:solidFill>
                  <a:srgbClr val="222222"/>
                </a:solidFill>
                <a:effectLst/>
                <a:latin typeface="GraphikCy"/>
              </a:rPr>
              <a:t>новаторские решения (создание </a:t>
            </a:r>
            <a:r>
              <a:rPr lang="ru-RU" sz="2000" dirty="0" err="1">
                <a:solidFill>
                  <a:srgbClr val="222222"/>
                </a:solidFill>
                <a:effectLst/>
                <a:latin typeface="GraphikCy"/>
              </a:rPr>
              <a:t>суперприложений</a:t>
            </a:r>
            <a:r>
              <a:rPr lang="ru-RU" sz="2000" dirty="0">
                <a:solidFill>
                  <a:srgbClr val="222222"/>
                </a:solidFill>
                <a:effectLst/>
                <a:latin typeface="GraphikCy"/>
              </a:rPr>
              <a:t>, развитие адаптивного искусственного интеллекта и работа в </a:t>
            </a:r>
            <a:r>
              <a:rPr lang="ru-RU" sz="2000" dirty="0" err="1">
                <a:solidFill>
                  <a:srgbClr val="222222"/>
                </a:solidFill>
                <a:effectLst/>
                <a:latin typeface="GraphikCy"/>
              </a:rPr>
              <a:t>метавселенных</a:t>
            </a:r>
            <a:r>
              <a:rPr lang="ru-RU" sz="2000" dirty="0">
                <a:solidFill>
                  <a:srgbClr val="222222"/>
                </a:solidFill>
                <a:effectLst/>
                <a:latin typeface="GraphikCy"/>
              </a:rPr>
              <a:t>).</a:t>
            </a:r>
          </a:p>
        </p:txBody>
      </p:sp>
    </p:spTree>
    <p:extLst>
      <p:ext uri="{BB962C8B-B14F-4D97-AF65-F5344CB8AC3E}">
        <p14:creationId xmlns:p14="http://schemas.microsoft.com/office/powerpoint/2010/main" val="357749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5E08E2-3CD7-DF85-D7CC-455201599569}"/>
              </a:ext>
            </a:extLst>
          </p:cNvPr>
          <p:cNvSpPr>
            <a:spLocks noGrp="1"/>
          </p:cNvSpPr>
          <p:nvPr>
            <p:ph type="title"/>
          </p:nvPr>
        </p:nvSpPr>
        <p:spPr/>
        <p:txBody>
          <a:bodyPr>
            <a:noAutofit/>
          </a:bodyPr>
          <a:lstStyle/>
          <a:p>
            <a:r>
              <a:rPr lang="ru-RU" sz="2400" dirty="0"/>
              <a:t>ВЫВОДЫ</a:t>
            </a:r>
          </a:p>
        </p:txBody>
      </p:sp>
      <p:sp>
        <p:nvSpPr>
          <p:cNvPr id="3" name="Объект 2">
            <a:extLst>
              <a:ext uri="{FF2B5EF4-FFF2-40B4-BE49-F238E27FC236}">
                <a16:creationId xmlns:a16="http://schemas.microsoft.com/office/drawing/2014/main" id="{E6573FDB-7B71-6F25-CEEF-F44DFAD46F34}"/>
              </a:ext>
            </a:extLst>
          </p:cNvPr>
          <p:cNvSpPr>
            <a:spLocks noGrp="1"/>
          </p:cNvSpPr>
          <p:nvPr>
            <p:ph sz="half" idx="1"/>
          </p:nvPr>
        </p:nvSpPr>
        <p:spPr>
          <a:xfrm>
            <a:off x="457199" y="1528011"/>
            <a:ext cx="8373980" cy="3615489"/>
          </a:xfrm>
        </p:spPr>
        <p:txBody>
          <a:bodyPr>
            <a:normAutofit fontScale="70000" lnSpcReduction="20000"/>
          </a:bodyPr>
          <a:lstStyle/>
          <a:p>
            <a:r>
              <a:rPr lang="ru-RU" sz="2800" b="0" i="0" dirty="0">
                <a:solidFill>
                  <a:srgbClr val="000000"/>
                </a:solidFill>
                <a:effectLst/>
                <a:latin typeface="Greta Sans Pro"/>
              </a:rPr>
              <a:t>Сектор ИТ вошел в процесс трансформации экономической реальности с хорошим потенциалом, что позволяет ему успешно противостоять новым вызовам. Во многом этому способствует устойчивый рост, отмечавшийся в последние годы, а также высокая финансовая стабильность национального IT-бизнеса, которая характеризуется быстрым ростом выручки, приемлемым уровнем рентабельности, высокой ликвидностью, отсутствием долгового бремени, хорошей платежной дисциплиной. Движущей силой сектора ИТ являются динамично развивающиеся компании, которые уже обеспечивают более половины совокупной выручки. Немаловажную роль в поступательном развитии сектора ИТ играет и запущенная система государственной поддержки, совершенствование которой в текущих условиях остается одним из приоритетов экономической политики России.</a:t>
            </a:r>
            <a:endParaRPr lang="ru-RU" sz="2000" dirty="0">
              <a:solidFill>
                <a:srgbClr val="222222"/>
              </a:solidFill>
              <a:effectLst/>
              <a:latin typeface="GraphikCy"/>
            </a:endParaRPr>
          </a:p>
        </p:txBody>
      </p:sp>
    </p:spTree>
    <p:extLst>
      <p:ext uri="{BB962C8B-B14F-4D97-AF65-F5344CB8AC3E}">
        <p14:creationId xmlns:p14="http://schemas.microsoft.com/office/powerpoint/2010/main" val="719026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
        <p:nvSpPr>
          <p:cNvPr id="3" name="TextBox 2">
            <a:extLst>
              <a:ext uri="{FF2B5EF4-FFF2-40B4-BE49-F238E27FC236}">
                <a16:creationId xmlns:a16="http://schemas.microsoft.com/office/drawing/2014/main" id="{EC445834-34CB-F6E2-51BC-F26A92C144A1}"/>
              </a:ext>
            </a:extLst>
          </p:cNvPr>
          <p:cNvSpPr txBox="1"/>
          <p:nvPr/>
        </p:nvSpPr>
        <p:spPr>
          <a:xfrm>
            <a:off x="7004259" y="4468762"/>
            <a:ext cx="1790555" cy="646331"/>
          </a:xfrm>
          <a:prstGeom prst="rect">
            <a:avLst/>
          </a:prstGeom>
          <a:noFill/>
        </p:spPr>
        <p:txBody>
          <a:bodyPr wrap="none" rtlCol="0">
            <a:spAutoFit/>
          </a:bodyPr>
          <a:lstStyle/>
          <a:p>
            <a:pPr algn="r"/>
            <a:r>
              <a:rPr lang="ru-RU" dirty="0">
                <a:solidFill>
                  <a:schemeClr val="bg1"/>
                </a:solidFill>
                <a:latin typeface="Golos Text" panose="020B0503020202020204" pitchFamily="34" charset="-52"/>
                <a:cs typeface="Golos Text" panose="020B0503020202020204" pitchFamily="34" charset="-52"/>
              </a:rPr>
              <a:t>Кочеткова Д.В</a:t>
            </a:r>
          </a:p>
          <a:p>
            <a:pPr algn="r"/>
            <a:r>
              <a:rPr lang="en-US" dirty="0">
                <a:solidFill>
                  <a:schemeClr val="bg1"/>
                </a:solidFill>
                <a:latin typeface="Golos Text" panose="020B0503020202020204" pitchFamily="34" charset="-52"/>
                <a:cs typeface="Golos Text" panose="020B0503020202020204" pitchFamily="34" charset="-52"/>
              </a:rPr>
              <a:t>@kochetkova_dv</a:t>
            </a:r>
            <a:endParaRPr lang="ru-RU" dirty="0">
              <a:solidFill>
                <a:schemeClr val="bg1"/>
              </a:solidFill>
              <a:latin typeface="Golos Text" panose="020B0503020202020204" pitchFamily="34" charset="-52"/>
              <a:cs typeface="Golos Text" panose="020B0503020202020204" pitchFamily="34" charset="-52"/>
            </a:endParaRPr>
          </a:p>
        </p:txBody>
      </p:sp>
    </p:spTree>
    <p:extLst>
      <p:ext uri="{BB962C8B-B14F-4D97-AF65-F5344CB8AC3E}">
        <p14:creationId xmlns:p14="http://schemas.microsoft.com/office/powerpoint/2010/main" val="1864942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3E983E-04CD-E59F-7A66-629E12BE7E47}"/>
              </a:ext>
            </a:extLst>
          </p:cNvPr>
          <p:cNvSpPr>
            <a:spLocks noGrp="1"/>
          </p:cNvSpPr>
          <p:nvPr>
            <p:ph type="title"/>
          </p:nvPr>
        </p:nvSpPr>
        <p:spPr/>
        <p:txBody>
          <a:bodyPr>
            <a:normAutofit fontScale="90000"/>
          </a:bodyPr>
          <a:lstStyle/>
          <a:p>
            <a:r>
              <a:rPr lang="ru-RU" dirty="0"/>
              <a:t>Сектор ИКТ</a:t>
            </a:r>
          </a:p>
        </p:txBody>
      </p:sp>
      <p:pic>
        <p:nvPicPr>
          <p:cNvPr id="5" name="Рисунок 4">
            <a:extLst>
              <a:ext uri="{FF2B5EF4-FFF2-40B4-BE49-F238E27FC236}">
                <a16:creationId xmlns:a16="http://schemas.microsoft.com/office/drawing/2014/main" id="{1453F807-6348-3087-D1BB-5377DA1C0F5A}"/>
              </a:ext>
            </a:extLst>
          </p:cNvPr>
          <p:cNvPicPr>
            <a:picLocks noChangeAspect="1"/>
          </p:cNvPicPr>
          <p:nvPr/>
        </p:nvPicPr>
        <p:blipFill>
          <a:blip r:embed="rId2"/>
          <a:stretch>
            <a:fillRect/>
          </a:stretch>
        </p:blipFill>
        <p:spPr>
          <a:xfrm>
            <a:off x="303625" y="745958"/>
            <a:ext cx="8706697" cy="4397541"/>
          </a:xfrm>
          <a:prstGeom prst="rect">
            <a:avLst/>
          </a:prstGeom>
        </p:spPr>
      </p:pic>
    </p:spTree>
    <p:extLst>
      <p:ext uri="{BB962C8B-B14F-4D97-AF65-F5344CB8AC3E}">
        <p14:creationId xmlns:p14="http://schemas.microsoft.com/office/powerpoint/2010/main" val="690765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3E983E-04CD-E59F-7A66-629E12BE7E47}"/>
              </a:ext>
            </a:extLst>
          </p:cNvPr>
          <p:cNvSpPr>
            <a:spLocks noGrp="1"/>
          </p:cNvSpPr>
          <p:nvPr>
            <p:ph type="title"/>
          </p:nvPr>
        </p:nvSpPr>
        <p:spPr/>
        <p:txBody>
          <a:bodyPr>
            <a:normAutofit fontScale="90000"/>
          </a:bodyPr>
          <a:lstStyle/>
          <a:p>
            <a:r>
              <a:rPr lang="ru-RU" dirty="0"/>
              <a:t>Сектор ИКТ</a:t>
            </a:r>
          </a:p>
        </p:txBody>
      </p:sp>
      <p:pic>
        <p:nvPicPr>
          <p:cNvPr id="4" name="Рисунок 3">
            <a:extLst>
              <a:ext uri="{FF2B5EF4-FFF2-40B4-BE49-F238E27FC236}">
                <a16:creationId xmlns:a16="http://schemas.microsoft.com/office/drawing/2014/main" id="{16C51EBE-1AD8-6580-A2FA-F1FC3D09F29B}"/>
              </a:ext>
            </a:extLst>
          </p:cNvPr>
          <p:cNvPicPr>
            <a:picLocks noChangeAspect="1"/>
          </p:cNvPicPr>
          <p:nvPr/>
        </p:nvPicPr>
        <p:blipFill>
          <a:blip r:embed="rId2"/>
          <a:stretch>
            <a:fillRect/>
          </a:stretch>
        </p:blipFill>
        <p:spPr>
          <a:xfrm>
            <a:off x="278223" y="833719"/>
            <a:ext cx="8613114" cy="4199757"/>
          </a:xfrm>
          <a:prstGeom prst="rect">
            <a:avLst/>
          </a:prstGeom>
        </p:spPr>
      </p:pic>
    </p:spTree>
    <p:extLst>
      <p:ext uri="{BB962C8B-B14F-4D97-AF65-F5344CB8AC3E}">
        <p14:creationId xmlns:p14="http://schemas.microsoft.com/office/powerpoint/2010/main" val="3419512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3E983E-04CD-E59F-7A66-629E12BE7E47}"/>
              </a:ext>
            </a:extLst>
          </p:cNvPr>
          <p:cNvSpPr>
            <a:spLocks noGrp="1"/>
          </p:cNvSpPr>
          <p:nvPr>
            <p:ph type="title"/>
          </p:nvPr>
        </p:nvSpPr>
        <p:spPr/>
        <p:txBody>
          <a:bodyPr>
            <a:normAutofit fontScale="90000"/>
          </a:bodyPr>
          <a:lstStyle/>
          <a:p>
            <a:r>
              <a:rPr lang="ru-RU" dirty="0"/>
              <a:t>Сектор ИКТ</a:t>
            </a:r>
          </a:p>
        </p:txBody>
      </p:sp>
      <p:pic>
        <p:nvPicPr>
          <p:cNvPr id="5" name="Рисунок 4">
            <a:extLst>
              <a:ext uri="{FF2B5EF4-FFF2-40B4-BE49-F238E27FC236}">
                <a16:creationId xmlns:a16="http://schemas.microsoft.com/office/drawing/2014/main" id="{B17B16D5-12BA-32B6-04F0-1FF9AFF9D066}"/>
              </a:ext>
            </a:extLst>
          </p:cNvPr>
          <p:cNvPicPr>
            <a:picLocks noChangeAspect="1"/>
          </p:cNvPicPr>
          <p:nvPr/>
        </p:nvPicPr>
        <p:blipFill>
          <a:blip r:embed="rId2"/>
          <a:stretch>
            <a:fillRect/>
          </a:stretch>
        </p:blipFill>
        <p:spPr>
          <a:xfrm>
            <a:off x="246647" y="876212"/>
            <a:ext cx="8650705" cy="4194041"/>
          </a:xfrm>
          <a:prstGeom prst="rect">
            <a:avLst/>
          </a:prstGeom>
        </p:spPr>
      </p:pic>
    </p:spTree>
    <p:extLst>
      <p:ext uri="{BB962C8B-B14F-4D97-AF65-F5344CB8AC3E}">
        <p14:creationId xmlns:p14="http://schemas.microsoft.com/office/powerpoint/2010/main" val="2040258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3E983E-04CD-E59F-7A66-629E12BE7E47}"/>
              </a:ext>
            </a:extLst>
          </p:cNvPr>
          <p:cNvSpPr>
            <a:spLocks noGrp="1"/>
          </p:cNvSpPr>
          <p:nvPr>
            <p:ph type="title"/>
          </p:nvPr>
        </p:nvSpPr>
        <p:spPr/>
        <p:txBody>
          <a:bodyPr>
            <a:normAutofit fontScale="90000"/>
          </a:bodyPr>
          <a:lstStyle/>
          <a:p>
            <a:r>
              <a:rPr lang="ru-RU" dirty="0"/>
              <a:t>Сектор ИКТ</a:t>
            </a:r>
          </a:p>
        </p:txBody>
      </p:sp>
      <p:pic>
        <p:nvPicPr>
          <p:cNvPr id="4" name="Рисунок 3">
            <a:extLst>
              <a:ext uri="{FF2B5EF4-FFF2-40B4-BE49-F238E27FC236}">
                <a16:creationId xmlns:a16="http://schemas.microsoft.com/office/drawing/2014/main" id="{EAEB86FB-D158-01E8-AF52-224CF264FA47}"/>
              </a:ext>
            </a:extLst>
          </p:cNvPr>
          <p:cNvPicPr>
            <a:picLocks noChangeAspect="1"/>
          </p:cNvPicPr>
          <p:nvPr/>
        </p:nvPicPr>
        <p:blipFill>
          <a:blip r:embed="rId2"/>
          <a:stretch>
            <a:fillRect/>
          </a:stretch>
        </p:blipFill>
        <p:spPr>
          <a:xfrm>
            <a:off x="156411" y="833719"/>
            <a:ext cx="8734926" cy="4188018"/>
          </a:xfrm>
          <a:prstGeom prst="rect">
            <a:avLst/>
          </a:prstGeom>
        </p:spPr>
      </p:pic>
    </p:spTree>
    <p:extLst>
      <p:ext uri="{BB962C8B-B14F-4D97-AF65-F5344CB8AC3E}">
        <p14:creationId xmlns:p14="http://schemas.microsoft.com/office/powerpoint/2010/main" val="2326188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Тенденции развития сектора ИКТ</a:t>
            </a:r>
          </a:p>
        </p:txBody>
      </p:sp>
      <p:sp>
        <p:nvSpPr>
          <p:cNvPr id="3" name="Объект 2">
            <a:extLst>
              <a:ext uri="{FF2B5EF4-FFF2-40B4-BE49-F238E27FC236}">
                <a16:creationId xmlns:a16="http://schemas.microsoft.com/office/drawing/2014/main" id="{7BFEF9A1-78B4-FD4E-6902-56D70310F47D}"/>
              </a:ext>
            </a:extLst>
          </p:cNvPr>
          <p:cNvSpPr>
            <a:spLocks noGrp="1"/>
          </p:cNvSpPr>
          <p:nvPr>
            <p:ph sz="half" idx="1"/>
          </p:nvPr>
        </p:nvSpPr>
        <p:spPr>
          <a:xfrm>
            <a:off x="457199" y="1130969"/>
            <a:ext cx="7591927" cy="3528118"/>
          </a:xfrm>
        </p:spPr>
        <p:txBody>
          <a:bodyPr>
            <a:normAutofit/>
          </a:bodyPr>
          <a:lstStyle/>
          <a:p>
            <a:pPr marL="285750" indent="-285750">
              <a:buFont typeface="Arial" panose="020B0604020202020204" pitchFamily="34" charset="0"/>
              <a:buChar char="•"/>
            </a:pPr>
            <a:r>
              <a:rPr lang="ru-RU" dirty="0"/>
              <a:t>В 2022 г. сектору ИКТ удалось преодолеть негативные тенденции, наблюдавшиеся в начале года, и обеспечить прирост объема реализации на 8.4% по сравнению с успешным 2021 г. (+25.4% к 2020 г.). Это немного меньше, чем по экономике в целом (+8.8%). Однако в период экономических ограничений (II–IV кв.) динамика сектора ИКТ кратно превысила значение по России (+6.5% против +1.2%)</a:t>
            </a:r>
          </a:p>
          <a:p>
            <a:pPr marL="285750" indent="-285750">
              <a:buFont typeface="Arial" panose="020B0604020202020204" pitchFamily="34" charset="0"/>
              <a:buChar char="•"/>
            </a:pPr>
            <a:r>
              <a:rPr lang="ru-RU" dirty="0"/>
              <a:t>За 2022 г. крупными и средними предприятиями сектора ИКТ реализовано товаров, выполнено работ, услуг собственными силами на сумму 5418 млрд руб., из них 40% приходится на ИТ-отрасль (2166 млрд руб.), которая стала первой по доле в секторе ИКТ, оттеснив прошлогоднего лидера – сферу телекоммуникаций (2107 млрд руб., или 39%).</a:t>
            </a:r>
          </a:p>
          <a:p>
            <a:pPr marL="285750" indent="-285750">
              <a:buFont typeface="Arial" panose="020B0604020202020204" pitchFamily="34" charset="0"/>
              <a:buChar char="•"/>
            </a:pPr>
            <a:r>
              <a:rPr lang="ru-RU" dirty="0"/>
              <a:t>Самый высокий в секторе ИКТ годовой темп прироста реализации – в ИТ-отрасли (+22%). Положительная динамика зафиксирована и в отрасли телекоммуникаций (+4.3%).</a:t>
            </a:r>
          </a:p>
        </p:txBody>
      </p:sp>
    </p:spTree>
    <p:extLst>
      <p:ext uri="{BB962C8B-B14F-4D97-AF65-F5344CB8AC3E}">
        <p14:creationId xmlns:p14="http://schemas.microsoft.com/office/powerpoint/2010/main" val="1191368771"/>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5469</TotalTime>
  <Words>2384</Words>
  <Application>Microsoft Office PowerPoint</Application>
  <PresentationFormat>Экран (16:9)</PresentationFormat>
  <Paragraphs>152</Paragraphs>
  <Slides>44</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44</vt:i4>
      </vt:variant>
    </vt:vector>
  </HeadingPairs>
  <TitlesOfParts>
    <vt:vector size="53" baseType="lpstr">
      <vt:lpstr>ALS Gorizont Bold Expanded</vt:lpstr>
      <vt:lpstr>Arial</vt:lpstr>
      <vt:lpstr>Calibri</vt:lpstr>
      <vt:lpstr>Cambria</vt:lpstr>
      <vt:lpstr>Golos Text</vt:lpstr>
      <vt:lpstr>Golos Text DemiBold</vt:lpstr>
      <vt:lpstr>GraphikCy</vt:lpstr>
      <vt:lpstr>Greta Sans Pro</vt:lpstr>
      <vt:lpstr>Тема1</vt:lpstr>
      <vt:lpstr>Лекция 2.  Бизнес-модели в секторе ИКТ</vt:lpstr>
      <vt:lpstr>Обо мне</vt:lpstr>
      <vt:lpstr>Информационно-коммуникационные технологии</vt:lpstr>
      <vt:lpstr>Рынок IT</vt:lpstr>
      <vt:lpstr>Сектор ИКТ</vt:lpstr>
      <vt:lpstr>Сектор ИКТ</vt:lpstr>
      <vt:lpstr>Сектор ИКТ</vt:lpstr>
      <vt:lpstr>Сектор ИКТ</vt:lpstr>
      <vt:lpstr>Тенденции развития сектора ИКТ</vt:lpstr>
      <vt:lpstr>Тенденции развития сектора ИКТ</vt:lpstr>
      <vt:lpstr>Размер рынка ИКТ и его динамика</vt:lpstr>
      <vt:lpstr>Презентация PowerPoint</vt:lpstr>
      <vt:lpstr>Презентация PowerPoint</vt:lpstr>
      <vt:lpstr>Презентация PowerPoint</vt:lpstr>
      <vt:lpstr>Этапы развития ИТ-отрасли</vt:lpstr>
      <vt:lpstr>Презентация PowerPoint</vt:lpstr>
      <vt:lpstr>Презентация PowerPoint</vt:lpstr>
      <vt:lpstr>Презентация PowerPoint</vt:lpstr>
      <vt:lpstr>Десять наиболее успешных IPO технологических компаний за последние пять лет в зависимости от объема привлеченного капитала.</vt:lpstr>
      <vt:lpstr>Пример</vt:lpstr>
      <vt:lpstr>Крупнейшие ИТ-бюджеты мира</vt:lpstr>
      <vt:lpstr>Глобальные доходы от ИКТ с 2016-2022 годы  (в миллиардах евро)</vt:lpstr>
      <vt:lpstr>Виды бизнес-моделей</vt:lpstr>
      <vt:lpstr>Что такое бизнес-модель?</vt:lpstr>
      <vt:lpstr>Классификация бизнес-моделей</vt:lpstr>
      <vt:lpstr>Модель «от производства»</vt:lpstr>
      <vt:lpstr>Модель «от клиента»</vt:lpstr>
      <vt:lpstr>Сервисная бизнес-модель</vt:lpstr>
      <vt:lpstr>Модель «Freemium»</vt:lpstr>
      <vt:lpstr>Модель «аренда вместо покупки»</vt:lpstr>
      <vt:lpstr>Модель «подписка»</vt:lpstr>
      <vt:lpstr>Модель «дистрибьютор»</vt:lpstr>
      <vt:lpstr>Модель виртуальных товаров</vt:lpstr>
      <vt:lpstr>Модель «бритва и лезвие»</vt:lpstr>
      <vt:lpstr>Модель «электронная коммерция»</vt:lpstr>
      <vt:lpstr>Глобальные технологические тренды в сфере ИКТ</vt:lpstr>
      <vt:lpstr>На что будет смещаться фокус?</vt:lpstr>
      <vt:lpstr>На что будет смещаться фокус?</vt:lpstr>
      <vt:lpstr>На что будет смещаться фокус?</vt:lpstr>
      <vt:lpstr>На что будет смещаться фокус?</vt:lpstr>
      <vt:lpstr>На что будет смещаться фокус?</vt:lpstr>
      <vt:lpstr>На что будет смещаться фокус?</vt:lpstr>
      <vt:lpstr>ВЫВОДЫ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Daria Vadimovna Kochetkova</cp:lastModifiedBy>
  <cp:revision>104</cp:revision>
  <dcterms:created xsi:type="dcterms:W3CDTF">2014-06-27T12:30:22Z</dcterms:created>
  <dcterms:modified xsi:type="dcterms:W3CDTF">2023-09-19T21:17:03Z</dcterms:modified>
</cp:coreProperties>
</file>